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handoutMasterIdLst>
    <p:handoutMasterId r:id="rId23"/>
  </p:handoutMasterIdLst>
  <p:sldIdLst>
    <p:sldId id="256" r:id="rId2"/>
    <p:sldId id="259" r:id="rId3"/>
    <p:sldId id="604" r:id="rId4"/>
    <p:sldId id="575" r:id="rId5"/>
    <p:sldId id="605" r:id="rId6"/>
    <p:sldId id="606" r:id="rId7"/>
    <p:sldId id="578" r:id="rId8"/>
    <p:sldId id="564" r:id="rId9"/>
    <p:sldId id="597" r:id="rId10"/>
    <p:sldId id="598" r:id="rId11"/>
    <p:sldId id="566" r:id="rId12"/>
    <p:sldId id="607" r:id="rId13"/>
    <p:sldId id="445" r:id="rId14"/>
    <p:sldId id="609" r:id="rId15"/>
    <p:sldId id="608" r:id="rId16"/>
    <p:sldId id="610" r:id="rId17"/>
    <p:sldId id="611" r:id="rId18"/>
    <p:sldId id="612" r:id="rId19"/>
    <p:sldId id="613" r:id="rId20"/>
    <p:sldId id="432" r:id="rId21"/>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姿璇" initials="姿璇" lastIdx="0" clrIdx="0">
    <p:extLst>
      <p:ext uri="{19B8F6BF-5375-455C-9EA6-DF929625EA0E}">
        <p15:presenceInfo xmlns:p15="http://schemas.microsoft.com/office/powerpoint/2012/main" userId="861b62baaa60a05f"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DC6D"/>
    <a:srgbClr val="F7C09B"/>
    <a:srgbClr val="F5B487"/>
    <a:srgbClr val="F2A068"/>
    <a:srgbClr val="CC0000"/>
    <a:srgbClr val="99CCFF"/>
    <a:srgbClr val="E6E6E6"/>
    <a:srgbClr val="3FCD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等深淺樣式 2 - 輔色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481" autoAdjust="0"/>
    <p:restoredTop sz="86296" autoAdjust="0"/>
  </p:normalViewPr>
  <p:slideViewPr>
    <p:cSldViewPr snapToGrid="0">
      <p:cViewPr varScale="1">
        <p:scale>
          <a:sx n="43" d="100"/>
          <a:sy n="43" d="100"/>
        </p:scale>
        <p:origin x="60" y="474"/>
      </p:cViewPr>
      <p:guideLst/>
    </p:cSldViewPr>
  </p:slideViewPr>
  <p:notesTextViewPr>
    <p:cViewPr>
      <p:scale>
        <a:sx n="1" d="1"/>
        <a:sy n="1" d="1"/>
      </p:scale>
      <p:origin x="0" y="0"/>
    </p:cViewPr>
  </p:notesTextViewPr>
  <p:notesViewPr>
    <p:cSldViewPr snapToGrid="0">
      <p:cViewPr varScale="1">
        <p:scale>
          <a:sx n="67" d="100"/>
          <a:sy n="67" d="100"/>
        </p:scale>
        <p:origin x="2748" y="5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A30EF84-11CB-49DF-B9A2-96219AED293A}" type="datetimeFigureOut">
              <a:rPr lang="zh-TW" altLang="en-US" smtClean="0"/>
              <a:t>2020/9/29</a:t>
            </a:fld>
            <a:endParaRPr lang="zh-TW" altLang="en-US"/>
          </a:p>
        </p:txBody>
      </p:sp>
      <p:sp>
        <p:nvSpPr>
          <p:cNvPr id="4" name="頁尾版面配置區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5" name="投影片編號版面配置區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B306A16-9501-4C71-82F5-B6631307E449}" type="slidenum">
              <a:rPr lang="zh-TW" altLang="en-US" smtClean="0"/>
              <a:t>‹#›</a:t>
            </a:fld>
            <a:endParaRPr lang="zh-TW" altLang="en-US"/>
          </a:p>
        </p:txBody>
      </p:sp>
    </p:spTree>
    <p:extLst>
      <p:ext uri="{BB962C8B-B14F-4D97-AF65-F5344CB8AC3E}">
        <p14:creationId xmlns:p14="http://schemas.microsoft.com/office/powerpoint/2010/main" val="39630510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C73811B-F42C-48FF-8B6C-76B27F9A0BBD}" type="datetimeFigureOut">
              <a:rPr lang="zh-TW" altLang="en-US" smtClean="0"/>
              <a:t>2020/9/29</a:t>
            </a:fld>
            <a:endParaRPr lang="zh-TW" altLang="en-US"/>
          </a:p>
        </p:txBody>
      </p:sp>
      <p:sp>
        <p:nvSpPr>
          <p:cNvPr id="4" name="投影片圖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B709B49-FE34-47F5-9CA4-190B745D6863}" type="slidenum">
              <a:rPr lang="zh-TW" altLang="en-US" smtClean="0"/>
              <a:t>‹#›</a:t>
            </a:fld>
            <a:endParaRPr lang="zh-TW" altLang="en-US"/>
          </a:p>
        </p:txBody>
      </p:sp>
    </p:spTree>
    <p:extLst>
      <p:ext uri="{BB962C8B-B14F-4D97-AF65-F5344CB8AC3E}">
        <p14:creationId xmlns:p14="http://schemas.microsoft.com/office/powerpoint/2010/main" val="6116131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sz="1200" b="1" i="0" kern="1200" dirty="0">
                <a:solidFill>
                  <a:schemeClr val="tx1"/>
                </a:solidFill>
                <a:effectLst/>
                <a:latin typeface="+mn-lt"/>
                <a:ea typeface="+mn-ea"/>
                <a:cs typeface="+mn-cs"/>
              </a:rPr>
              <a:t>對於駕駛經驗和道路能見度，在駕駛員的視覺注意力上的研究。使用駕駛模擬器在白天，黑夜和雨天駕駛中探索駕駛員的眼球運動</a:t>
            </a:r>
            <a:endParaRPr lang="zh-TW" altLang="en-US" sz="1200" b="0" i="0" kern="1200" dirty="0">
              <a:solidFill>
                <a:schemeClr val="tx1"/>
              </a:solidFill>
              <a:effectLst/>
              <a:latin typeface="+mn-lt"/>
              <a:ea typeface="+mn-ea"/>
              <a:cs typeface="+mn-cs"/>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1</a:t>
            </a:fld>
            <a:endParaRPr lang="zh-TW" altLang="en-US"/>
          </a:p>
        </p:txBody>
      </p:sp>
    </p:spTree>
    <p:extLst>
      <p:ext uri="{BB962C8B-B14F-4D97-AF65-F5344CB8AC3E}">
        <p14:creationId xmlns:p14="http://schemas.microsoft.com/office/powerpoint/2010/main" val="20510844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10</a:t>
            </a:fld>
            <a:endParaRPr lang="zh-TW" altLang="en-US"/>
          </a:p>
        </p:txBody>
      </p:sp>
    </p:spTree>
    <p:extLst>
      <p:ext uri="{BB962C8B-B14F-4D97-AF65-F5344CB8AC3E}">
        <p14:creationId xmlns:p14="http://schemas.microsoft.com/office/powerpoint/2010/main" val="32400843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11</a:t>
            </a:fld>
            <a:endParaRPr lang="zh-TW" altLang="en-US"/>
          </a:p>
        </p:txBody>
      </p:sp>
    </p:spTree>
    <p:extLst>
      <p:ext uri="{BB962C8B-B14F-4D97-AF65-F5344CB8AC3E}">
        <p14:creationId xmlns:p14="http://schemas.microsoft.com/office/powerpoint/2010/main" val="24188555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sz="1200" b="1" dirty="0">
                <a:solidFill>
                  <a:prstClr val="black"/>
                </a:solidFill>
                <a:latin typeface="微軟正黑體" panose="020B0604030504040204" pitchFamily="34" charset="-120"/>
                <a:ea typeface="微軟正黑體" panose="020B0604030504040204" pitchFamily="34" charset="-120"/>
              </a:rPr>
              <a:t>圖為參與者根據片段的長度預測即將到來的危險的平均準確度</a:t>
            </a: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12</a:t>
            </a:fld>
            <a:endParaRPr lang="zh-TW" altLang="en-US"/>
          </a:p>
        </p:txBody>
      </p:sp>
    </p:spTree>
    <p:extLst>
      <p:ext uri="{BB962C8B-B14F-4D97-AF65-F5344CB8AC3E}">
        <p14:creationId xmlns:p14="http://schemas.microsoft.com/office/powerpoint/2010/main" val="38742210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sz="1200" b="1" dirty="0">
                <a:solidFill>
                  <a:prstClr val="black"/>
                </a:solidFill>
                <a:latin typeface="微軟正黑體" panose="020B0604030504040204" pitchFamily="34" charset="-120"/>
                <a:ea typeface="微軟正黑體" panose="020B0604030504040204" pitchFamily="34" charset="-120"/>
              </a:rPr>
              <a:t>圖為參與者根據片段的長度預測即將到來的危險的平均準確度</a:t>
            </a: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13</a:t>
            </a:fld>
            <a:endParaRPr lang="zh-TW" altLang="en-US"/>
          </a:p>
        </p:txBody>
      </p:sp>
    </p:spTree>
    <p:extLst>
      <p:ext uri="{BB962C8B-B14F-4D97-AF65-F5344CB8AC3E}">
        <p14:creationId xmlns:p14="http://schemas.microsoft.com/office/powerpoint/2010/main" val="40108317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sz="1200" b="1" dirty="0">
                <a:solidFill>
                  <a:prstClr val="black"/>
                </a:solidFill>
                <a:latin typeface="微軟正黑體" panose="020B0604030504040204" pitchFamily="34" charset="-120"/>
                <a:ea typeface="微軟正黑體" panose="020B0604030504040204" pitchFamily="34" charset="-120"/>
              </a:rPr>
              <a:t>圖為參與者根據片段的長度預測即將到來的危險的平均準確度</a:t>
            </a: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14</a:t>
            </a:fld>
            <a:endParaRPr lang="zh-TW" altLang="en-US"/>
          </a:p>
        </p:txBody>
      </p:sp>
    </p:spTree>
    <p:extLst>
      <p:ext uri="{BB962C8B-B14F-4D97-AF65-F5344CB8AC3E}">
        <p14:creationId xmlns:p14="http://schemas.microsoft.com/office/powerpoint/2010/main" val="208440685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sz="1200" b="1" dirty="0">
                <a:solidFill>
                  <a:prstClr val="black"/>
                </a:solidFill>
                <a:latin typeface="微軟正黑體" panose="020B0604030504040204" pitchFamily="34" charset="-120"/>
                <a:ea typeface="微軟正黑體" panose="020B0604030504040204" pitchFamily="34" charset="-120"/>
              </a:rPr>
              <a:t>圖為參與者根據片段的長度預測即將到來的危險的平均準確度</a:t>
            </a: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15</a:t>
            </a:fld>
            <a:endParaRPr lang="zh-TW" altLang="en-US"/>
          </a:p>
        </p:txBody>
      </p:sp>
    </p:spTree>
    <p:extLst>
      <p:ext uri="{BB962C8B-B14F-4D97-AF65-F5344CB8AC3E}">
        <p14:creationId xmlns:p14="http://schemas.microsoft.com/office/powerpoint/2010/main" val="54791075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sz="1200" b="1" dirty="0">
                <a:solidFill>
                  <a:prstClr val="black"/>
                </a:solidFill>
                <a:latin typeface="微軟正黑體" panose="020B0604030504040204" pitchFamily="34" charset="-120"/>
                <a:ea typeface="微軟正黑體" panose="020B0604030504040204" pitchFamily="34" charset="-120"/>
              </a:rPr>
              <a:t>圖為參與者根據片段的長度預測即將到來的危險的平均準確度</a:t>
            </a: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16</a:t>
            </a:fld>
            <a:endParaRPr lang="zh-TW" altLang="en-US"/>
          </a:p>
        </p:txBody>
      </p:sp>
    </p:spTree>
    <p:extLst>
      <p:ext uri="{BB962C8B-B14F-4D97-AF65-F5344CB8AC3E}">
        <p14:creationId xmlns:p14="http://schemas.microsoft.com/office/powerpoint/2010/main" val="16463951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sz="1200" b="1" dirty="0">
                <a:solidFill>
                  <a:prstClr val="black"/>
                </a:solidFill>
                <a:latin typeface="微軟正黑體" panose="020B0604030504040204" pitchFamily="34" charset="-120"/>
                <a:ea typeface="微軟正黑體" panose="020B0604030504040204" pitchFamily="34" charset="-120"/>
              </a:rPr>
              <a:t>圖為參與者根據片段的長度預測即將到來的危險的平均準確度</a:t>
            </a: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17</a:t>
            </a:fld>
            <a:endParaRPr lang="zh-TW" altLang="en-US"/>
          </a:p>
        </p:txBody>
      </p:sp>
    </p:spTree>
    <p:extLst>
      <p:ext uri="{BB962C8B-B14F-4D97-AF65-F5344CB8AC3E}">
        <p14:creationId xmlns:p14="http://schemas.microsoft.com/office/powerpoint/2010/main" val="52282386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sz="1200" b="1" dirty="0">
                <a:solidFill>
                  <a:prstClr val="black"/>
                </a:solidFill>
                <a:latin typeface="微軟正黑體" panose="020B0604030504040204" pitchFamily="34" charset="-120"/>
                <a:ea typeface="微軟正黑體" panose="020B0604030504040204" pitchFamily="34" charset="-120"/>
              </a:rPr>
              <a:t>圖為參與者根據片段的長度預測即將到來的危險的平均準確度</a:t>
            </a: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18</a:t>
            </a:fld>
            <a:endParaRPr lang="zh-TW" altLang="en-US"/>
          </a:p>
        </p:txBody>
      </p:sp>
    </p:spTree>
    <p:extLst>
      <p:ext uri="{BB962C8B-B14F-4D97-AF65-F5344CB8AC3E}">
        <p14:creationId xmlns:p14="http://schemas.microsoft.com/office/powerpoint/2010/main" val="199569778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sz="1200" b="1" dirty="0">
                <a:solidFill>
                  <a:prstClr val="black"/>
                </a:solidFill>
                <a:latin typeface="微軟正黑體" panose="020B0604030504040204" pitchFamily="34" charset="-120"/>
                <a:ea typeface="微軟正黑體" panose="020B0604030504040204" pitchFamily="34" charset="-120"/>
              </a:rPr>
              <a:t>圖為參與者根據片段的長度預測即將到來的危險的平均準確度</a:t>
            </a: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19</a:t>
            </a:fld>
            <a:endParaRPr lang="zh-TW" altLang="en-US"/>
          </a:p>
        </p:txBody>
      </p:sp>
    </p:spTree>
    <p:extLst>
      <p:ext uri="{BB962C8B-B14F-4D97-AF65-F5344CB8AC3E}">
        <p14:creationId xmlns:p14="http://schemas.microsoft.com/office/powerpoint/2010/main" val="6744470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sz="1200" b="1" kern="1200" dirty="0">
              <a:solidFill>
                <a:schemeClr val="accent2">
                  <a:lumMod val="50000"/>
                </a:schemeClr>
              </a:solidFill>
              <a:latin typeface="微軟正黑體" panose="020B0604030504040204" pitchFamily="34" charset="-120"/>
              <a:ea typeface="微軟正黑體" panose="020B0604030504040204" pitchFamily="34" charset="-120"/>
              <a:cs typeface="+mn-cs"/>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2</a:t>
            </a:fld>
            <a:endParaRPr lang="zh-TW" altLang="en-US"/>
          </a:p>
        </p:txBody>
      </p:sp>
    </p:spTree>
    <p:extLst>
      <p:ext uri="{BB962C8B-B14F-4D97-AF65-F5344CB8AC3E}">
        <p14:creationId xmlns:p14="http://schemas.microsoft.com/office/powerpoint/2010/main" val="226521538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zh-TW" sz="1200" kern="1200" dirty="0">
              <a:solidFill>
                <a:schemeClr val="tx1"/>
              </a:solidFill>
              <a:effectLst/>
              <a:latin typeface="+mn-lt"/>
              <a:ea typeface="+mn-ea"/>
              <a:cs typeface="+mn-cs"/>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20</a:t>
            </a:fld>
            <a:endParaRPr lang="zh-TW" altLang="en-US"/>
          </a:p>
        </p:txBody>
      </p:sp>
    </p:spTree>
    <p:extLst>
      <p:ext uri="{BB962C8B-B14F-4D97-AF65-F5344CB8AC3E}">
        <p14:creationId xmlns:p14="http://schemas.microsoft.com/office/powerpoint/2010/main" val="39766179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1200" b="1" i="0" kern="1200" dirty="0">
                <a:solidFill>
                  <a:schemeClr val="tx1"/>
                </a:solidFill>
                <a:effectLst/>
                <a:latin typeface="+mn-lt"/>
                <a:ea typeface="+mn-ea"/>
                <a:cs typeface="+mn-cs"/>
              </a:rPr>
              <a:t>先大量蒐集個別研究的分析結果，再作統計分析，以尋求一般性結論的技術；具有對研究因果關係、敘述的討論，提出替代性處理，以便能擴充研究文獻的意義。 </a:t>
            </a:r>
          </a:p>
          <a:p>
            <a:endParaRPr lang="zh-TW" altLang="en-US" sz="1200" b="1" kern="1200" dirty="0">
              <a:solidFill>
                <a:schemeClr val="accent2">
                  <a:lumMod val="50000"/>
                </a:schemeClr>
              </a:solidFill>
              <a:latin typeface="微軟正黑體" panose="020B0604030504040204" pitchFamily="34" charset="-120"/>
              <a:ea typeface="微軟正黑體" panose="020B0604030504040204" pitchFamily="34" charset="-120"/>
              <a:cs typeface="+mn-cs"/>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3</a:t>
            </a:fld>
            <a:endParaRPr lang="zh-TW" altLang="en-US"/>
          </a:p>
        </p:txBody>
      </p:sp>
    </p:spTree>
    <p:extLst>
      <p:ext uri="{BB962C8B-B14F-4D97-AF65-F5344CB8AC3E}">
        <p14:creationId xmlns:p14="http://schemas.microsoft.com/office/powerpoint/2010/main" val="37689772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sz="1200" b="1" kern="1200" dirty="0">
              <a:solidFill>
                <a:schemeClr val="accent2">
                  <a:lumMod val="50000"/>
                </a:schemeClr>
              </a:solidFill>
              <a:latin typeface="微軟正黑體" panose="020B0604030504040204" pitchFamily="34" charset="-120"/>
              <a:ea typeface="微軟正黑體" panose="020B0604030504040204" pitchFamily="34" charset="-120"/>
              <a:cs typeface="+mn-cs"/>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4</a:t>
            </a:fld>
            <a:endParaRPr lang="zh-TW" altLang="en-US"/>
          </a:p>
        </p:txBody>
      </p:sp>
    </p:spTree>
    <p:extLst>
      <p:ext uri="{BB962C8B-B14F-4D97-AF65-F5344CB8AC3E}">
        <p14:creationId xmlns:p14="http://schemas.microsoft.com/office/powerpoint/2010/main" val="38017925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sz="1200" b="1" kern="1200" dirty="0">
              <a:solidFill>
                <a:schemeClr val="accent2">
                  <a:lumMod val="50000"/>
                </a:schemeClr>
              </a:solidFill>
              <a:latin typeface="微軟正黑體" panose="020B0604030504040204" pitchFamily="34" charset="-120"/>
              <a:ea typeface="微軟正黑體" panose="020B0604030504040204" pitchFamily="34" charset="-120"/>
              <a:cs typeface="+mn-cs"/>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5</a:t>
            </a:fld>
            <a:endParaRPr lang="zh-TW" altLang="en-US"/>
          </a:p>
        </p:txBody>
      </p:sp>
    </p:spTree>
    <p:extLst>
      <p:ext uri="{BB962C8B-B14F-4D97-AF65-F5344CB8AC3E}">
        <p14:creationId xmlns:p14="http://schemas.microsoft.com/office/powerpoint/2010/main" val="11075747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sz="1200" b="1" kern="1200" dirty="0">
              <a:solidFill>
                <a:schemeClr val="accent2">
                  <a:lumMod val="50000"/>
                </a:schemeClr>
              </a:solidFill>
              <a:latin typeface="微軟正黑體" panose="020B0604030504040204" pitchFamily="34" charset="-120"/>
              <a:ea typeface="微軟正黑體" panose="020B0604030504040204" pitchFamily="34" charset="-120"/>
              <a:cs typeface="+mn-cs"/>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6</a:t>
            </a:fld>
            <a:endParaRPr lang="zh-TW" altLang="en-US"/>
          </a:p>
        </p:txBody>
      </p:sp>
    </p:spTree>
    <p:extLst>
      <p:ext uri="{BB962C8B-B14F-4D97-AF65-F5344CB8AC3E}">
        <p14:creationId xmlns:p14="http://schemas.microsoft.com/office/powerpoint/2010/main" val="8558764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7</a:t>
            </a:fld>
            <a:endParaRPr lang="zh-TW" altLang="en-US"/>
          </a:p>
        </p:txBody>
      </p:sp>
    </p:spTree>
    <p:extLst>
      <p:ext uri="{BB962C8B-B14F-4D97-AF65-F5344CB8AC3E}">
        <p14:creationId xmlns:p14="http://schemas.microsoft.com/office/powerpoint/2010/main" val="20586712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8</a:t>
            </a:fld>
            <a:endParaRPr lang="zh-TW" altLang="en-US"/>
          </a:p>
        </p:txBody>
      </p:sp>
    </p:spTree>
    <p:extLst>
      <p:ext uri="{BB962C8B-B14F-4D97-AF65-F5344CB8AC3E}">
        <p14:creationId xmlns:p14="http://schemas.microsoft.com/office/powerpoint/2010/main" val="10895597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9</a:t>
            </a:fld>
            <a:endParaRPr lang="zh-TW" altLang="en-US"/>
          </a:p>
        </p:txBody>
      </p:sp>
    </p:spTree>
    <p:extLst>
      <p:ext uri="{BB962C8B-B14F-4D97-AF65-F5344CB8AC3E}">
        <p14:creationId xmlns:p14="http://schemas.microsoft.com/office/powerpoint/2010/main" val="38774580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bg>
      <p:bgRef idx="1001">
        <a:schemeClr val="bg1"/>
      </p:bgRef>
    </p:bg>
    <p:spTree>
      <p:nvGrpSpPr>
        <p:cNvPr id="1" name=""/>
        <p:cNvGrpSpPr/>
        <p:nvPr/>
      </p:nvGrpSpPr>
      <p:grpSpPr>
        <a:xfrm>
          <a:off x="0" y="0"/>
          <a:ext cx="0" cy="0"/>
          <a:chOff x="0" y="0"/>
          <a:chExt cx="0" cy="0"/>
        </a:xfrm>
      </p:grpSpPr>
      <p:sp>
        <p:nvSpPr>
          <p:cNvPr id="2" name="標題 1"/>
          <p:cNvSpPr>
            <a:spLocks noGrp="1"/>
          </p:cNvSpPr>
          <p:nvPr>
            <p:ph type="ctrTitle"/>
          </p:nvPr>
        </p:nvSpPr>
        <p:spPr>
          <a:xfrm>
            <a:off x="1524000" y="1122363"/>
            <a:ext cx="9144000" cy="2387600"/>
          </a:xfrm>
        </p:spPr>
        <p:txBody>
          <a:bodyPr anchor="b"/>
          <a:lstStyle>
            <a:lvl1pPr algn="ctr">
              <a:defRPr sz="6000"/>
            </a:lvl1pPr>
          </a:lstStyle>
          <a:p>
            <a:r>
              <a:rPr lang="zh-TW" altLang="en-US"/>
              <a:t>按一下以編輯母片標題樣式</a:t>
            </a:r>
          </a:p>
        </p:txBody>
      </p:sp>
      <p:sp>
        <p:nvSpPr>
          <p:cNvPr id="3" name="副標題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a:t>按一下以編輯母片副標題樣式</a:t>
            </a:r>
          </a:p>
        </p:txBody>
      </p:sp>
      <p:sp>
        <p:nvSpPr>
          <p:cNvPr id="4" name="日期版面配置區 3"/>
          <p:cNvSpPr>
            <a:spLocks noGrp="1"/>
          </p:cNvSpPr>
          <p:nvPr>
            <p:ph type="dt" sz="half" idx="10"/>
          </p:nvPr>
        </p:nvSpPr>
        <p:spPr/>
        <p:txBody>
          <a:bodyPr/>
          <a:lstStyle/>
          <a:p>
            <a:fld id="{87B09BF9-A554-4500-B2DF-9FA5F9B110F8}" type="datetimeFigureOut">
              <a:rPr lang="zh-TW" altLang="en-US" smtClean="0"/>
              <a:t>2020/9/29</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2778263477"/>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87B09BF9-A554-4500-B2DF-9FA5F9B110F8}" type="datetimeFigureOut">
              <a:rPr lang="zh-TW" altLang="en-US" smtClean="0"/>
              <a:t>2020/9/29</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41612652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8724900" y="365125"/>
            <a:ext cx="2628900" cy="5811838"/>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838200" y="365125"/>
            <a:ext cx="7734300" cy="5811838"/>
          </a:xfrm>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87B09BF9-A554-4500-B2DF-9FA5F9B110F8}" type="datetimeFigureOut">
              <a:rPr lang="zh-TW" altLang="en-US" smtClean="0"/>
              <a:t>2020/9/29</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18080951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87B09BF9-A554-4500-B2DF-9FA5F9B110F8}" type="datetimeFigureOut">
              <a:rPr lang="zh-TW" altLang="en-US" smtClean="0"/>
              <a:t>2020/9/29</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7074307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831850" y="1709738"/>
            <a:ext cx="10515600" cy="2852737"/>
          </a:xfrm>
        </p:spPr>
        <p:txBody>
          <a:bodyPr anchor="b"/>
          <a:lstStyle>
            <a:lvl1pPr>
              <a:defRPr sz="6000"/>
            </a:lvl1pPr>
          </a:lstStyle>
          <a:p>
            <a:r>
              <a:rPr lang="zh-TW" altLang="en-US"/>
              <a:t>按一下以編輯母片標題樣式</a:t>
            </a:r>
          </a:p>
        </p:txBody>
      </p:sp>
      <p:sp>
        <p:nvSpPr>
          <p:cNvPr id="3" name="文字版面配置區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a:t>編輯母片文字樣式</a:t>
            </a:r>
          </a:p>
        </p:txBody>
      </p:sp>
      <p:sp>
        <p:nvSpPr>
          <p:cNvPr id="4" name="日期版面配置區 3"/>
          <p:cNvSpPr>
            <a:spLocks noGrp="1"/>
          </p:cNvSpPr>
          <p:nvPr>
            <p:ph type="dt" sz="half" idx="10"/>
          </p:nvPr>
        </p:nvSpPr>
        <p:spPr/>
        <p:txBody>
          <a:bodyPr/>
          <a:lstStyle/>
          <a:p>
            <a:fld id="{87B09BF9-A554-4500-B2DF-9FA5F9B110F8}" type="datetimeFigureOut">
              <a:rPr lang="zh-TW" altLang="en-US" smtClean="0"/>
              <a:t>2020/9/29</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40489171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838200" y="1825625"/>
            <a:ext cx="5181600" cy="435133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6172200" y="1825625"/>
            <a:ext cx="5181600" cy="435133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4"/>
          <p:cNvSpPr>
            <a:spLocks noGrp="1"/>
          </p:cNvSpPr>
          <p:nvPr>
            <p:ph type="dt" sz="half" idx="10"/>
          </p:nvPr>
        </p:nvSpPr>
        <p:spPr/>
        <p:txBody>
          <a:bodyPr/>
          <a:lstStyle/>
          <a:p>
            <a:fld id="{87B09BF9-A554-4500-B2DF-9FA5F9B110F8}" type="datetimeFigureOut">
              <a:rPr lang="zh-TW" altLang="en-US" smtClean="0"/>
              <a:t>2020/9/29</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29567872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839788" y="365125"/>
            <a:ext cx="10515600" cy="1325563"/>
          </a:xfrm>
        </p:spPr>
        <p:txBody>
          <a:bodyPr/>
          <a:lstStyle/>
          <a:p>
            <a:r>
              <a:rPr lang="zh-TW" altLang="en-US"/>
              <a:t>按一下以編輯母片標題樣式</a:t>
            </a:r>
          </a:p>
        </p:txBody>
      </p:sp>
      <p:sp>
        <p:nvSpPr>
          <p:cNvPr id="3" name="文字版面配置區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4" name="內容版面配置區 3"/>
          <p:cNvSpPr>
            <a:spLocks noGrp="1"/>
          </p:cNvSpPr>
          <p:nvPr>
            <p:ph sz="half" idx="2"/>
          </p:nvPr>
        </p:nvSpPr>
        <p:spPr>
          <a:xfrm>
            <a:off x="839788" y="2505075"/>
            <a:ext cx="5157787" cy="368458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6" name="內容版面配置區 5"/>
          <p:cNvSpPr>
            <a:spLocks noGrp="1"/>
          </p:cNvSpPr>
          <p:nvPr>
            <p:ph sz="quarter" idx="4"/>
          </p:nvPr>
        </p:nvSpPr>
        <p:spPr>
          <a:xfrm>
            <a:off x="6172200" y="2505075"/>
            <a:ext cx="5183188" cy="368458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6"/>
          <p:cNvSpPr>
            <a:spLocks noGrp="1"/>
          </p:cNvSpPr>
          <p:nvPr>
            <p:ph type="dt" sz="half" idx="10"/>
          </p:nvPr>
        </p:nvSpPr>
        <p:spPr/>
        <p:txBody>
          <a:bodyPr/>
          <a:lstStyle/>
          <a:p>
            <a:fld id="{87B09BF9-A554-4500-B2DF-9FA5F9B110F8}" type="datetimeFigureOut">
              <a:rPr lang="zh-TW" altLang="en-US" smtClean="0"/>
              <a:t>2020/9/29</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6463408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日期版面配置區 2"/>
          <p:cNvSpPr>
            <a:spLocks noGrp="1"/>
          </p:cNvSpPr>
          <p:nvPr>
            <p:ph type="dt" sz="half" idx="10"/>
          </p:nvPr>
        </p:nvSpPr>
        <p:spPr/>
        <p:txBody>
          <a:bodyPr/>
          <a:lstStyle/>
          <a:p>
            <a:fld id="{87B09BF9-A554-4500-B2DF-9FA5F9B110F8}" type="datetimeFigureOut">
              <a:rPr lang="zh-TW" altLang="en-US" smtClean="0"/>
              <a:t>2020/9/29</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26964989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87B09BF9-A554-4500-B2DF-9FA5F9B110F8}" type="datetimeFigureOut">
              <a:rPr lang="zh-TW" altLang="en-US" smtClean="0"/>
              <a:t>2020/9/29</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6243256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內容版面配置區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編輯母片文字樣式</a:t>
            </a:r>
          </a:p>
        </p:txBody>
      </p:sp>
      <p:sp>
        <p:nvSpPr>
          <p:cNvPr id="5" name="日期版面配置區 4"/>
          <p:cNvSpPr>
            <a:spLocks noGrp="1"/>
          </p:cNvSpPr>
          <p:nvPr>
            <p:ph type="dt" sz="half" idx="10"/>
          </p:nvPr>
        </p:nvSpPr>
        <p:spPr/>
        <p:txBody>
          <a:bodyPr/>
          <a:lstStyle/>
          <a:p>
            <a:fld id="{87B09BF9-A554-4500-B2DF-9FA5F9B110F8}" type="datetimeFigureOut">
              <a:rPr lang="zh-TW" altLang="en-US" smtClean="0"/>
              <a:t>2020/9/29</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29433573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圖片版面配置區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編輯母片文字樣式</a:t>
            </a:r>
          </a:p>
        </p:txBody>
      </p:sp>
      <p:sp>
        <p:nvSpPr>
          <p:cNvPr id="5" name="日期版面配置區 4"/>
          <p:cNvSpPr>
            <a:spLocks noGrp="1"/>
          </p:cNvSpPr>
          <p:nvPr>
            <p:ph type="dt" sz="half" idx="10"/>
          </p:nvPr>
        </p:nvSpPr>
        <p:spPr/>
        <p:txBody>
          <a:bodyPr/>
          <a:lstStyle/>
          <a:p>
            <a:fld id="{87B09BF9-A554-4500-B2DF-9FA5F9B110F8}" type="datetimeFigureOut">
              <a:rPr lang="zh-TW" altLang="en-US" smtClean="0"/>
              <a:t>2020/9/29</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33248239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a:t>按一下以編輯母片標題樣式</a:t>
            </a:r>
          </a:p>
        </p:txBody>
      </p:sp>
      <p:sp>
        <p:nvSpPr>
          <p:cNvPr id="3" name="文字版面配置區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B09BF9-A554-4500-B2DF-9FA5F9B110F8}" type="datetimeFigureOut">
              <a:rPr lang="zh-TW" altLang="en-US" smtClean="0"/>
              <a:t>2020/9/29</a:t>
            </a:fld>
            <a:endParaRPr lang="zh-TW" altLang="en-US"/>
          </a:p>
        </p:txBody>
      </p:sp>
      <p:sp>
        <p:nvSpPr>
          <p:cNvPr id="5" name="頁尾版面配置區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7017453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99CCFF"/>
        </a:solidFill>
        <a:effectLst/>
      </p:bgPr>
    </p:bg>
    <p:spTree>
      <p:nvGrpSpPr>
        <p:cNvPr id="1" name=""/>
        <p:cNvGrpSpPr/>
        <p:nvPr/>
      </p:nvGrpSpPr>
      <p:grpSpPr>
        <a:xfrm>
          <a:off x="0" y="0"/>
          <a:ext cx="0" cy="0"/>
          <a:chOff x="0" y="0"/>
          <a:chExt cx="0" cy="0"/>
        </a:xfrm>
      </p:grpSpPr>
      <p:sp>
        <p:nvSpPr>
          <p:cNvPr id="2" name="標題 1"/>
          <p:cNvSpPr>
            <a:spLocks noGrp="1"/>
          </p:cNvSpPr>
          <p:nvPr>
            <p:ph type="ctrTitle"/>
          </p:nvPr>
        </p:nvSpPr>
        <p:spPr>
          <a:xfrm>
            <a:off x="166478" y="1973594"/>
            <a:ext cx="11828045" cy="1636294"/>
          </a:xfrm>
        </p:spPr>
        <p:txBody>
          <a:bodyPr>
            <a:noAutofit/>
          </a:bodyPr>
          <a:lstStyle/>
          <a:p>
            <a:r>
              <a:rPr lang="en-US" altLang="zh-TW" sz="4800" b="1" dirty="0"/>
              <a:t>Driver's visual attention as a function of driving experience and visibility. Using a driving simulator to explore drivers’ eye movements in day, night and rain driving</a:t>
            </a:r>
            <a:endParaRPr lang="zh-TW" altLang="zh-TW" sz="4800" dirty="0"/>
          </a:p>
        </p:txBody>
      </p:sp>
      <p:sp>
        <p:nvSpPr>
          <p:cNvPr id="4" name="文字方塊 3"/>
          <p:cNvSpPr txBox="1"/>
          <p:nvPr/>
        </p:nvSpPr>
        <p:spPr>
          <a:xfrm>
            <a:off x="8821017" y="5939752"/>
            <a:ext cx="3173506" cy="523220"/>
          </a:xfrm>
          <a:prstGeom prst="rect">
            <a:avLst/>
          </a:prstGeom>
          <a:noFill/>
        </p:spPr>
        <p:txBody>
          <a:bodyPr wrap="square" rtlCol="0">
            <a:spAutoFit/>
          </a:bodyPr>
          <a:lstStyle/>
          <a:p>
            <a:r>
              <a:rPr lang="en-US" altLang="zh-TW" sz="2800" b="1" dirty="0"/>
              <a:t>Reporter</a:t>
            </a:r>
            <a:r>
              <a:rPr lang="zh-TW" altLang="en-US" sz="2800" b="1" dirty="0"/>
              <a:t>：</a:t>
            </a:r>
            <a:r>
              <a:rPr lang="zh-TW" altLang="en-US" sz="2800" b="1" dirty="0">
                <a:latin typeface="微軟正黑體" panose="020B0604030504040204" pitchFamily="34" charset="-120"/>
                <a:ea typeface="微軟正黑體" panose="020B0604030504040204" pitchFamily="34" charset="-120"/>
              </a:rPr>
              <a:t>陳姿璇</a:t>
            </a:r>
          </a:p>
        </p:txBody>
      </p:sp>
      <p:sp>
        <p:nvSpPr>
          <p:cNvPr id="3" name="矩形 2"/>
          <p:cNvSpPr/>
          <p:nvPr/>
        </p:nvSpPr>
        <p:spPr>
          <a:xfrm>
            <a:off x="741789" y="3797482"/>
            <a:ext cx="10708415" cy="461665"/>
          </a:xfrm>
          <a:prstGeom prst="rect">
            <a:avLst/>
          </a:prstGeom>
        </p:spPr>
        <p:txBody>
          <a:bodyPr wrap="square">
            <a:spAutoFit/>
          </a:bodyPr>
          <a:lstStyle/>
          <a:p>
            <a:r>
              <a:rPr lang="en-US" altLang="zh-TW" sz="2400" dirty="0" err="1"/>
              <a:t>Panos</a:t>
            </a:r>
            <a:r>
              <a:rPr lang="en-US" altLang="zh-TW" sz="2400" dirty="0"/>
              <a:t> </a:t>
            </a:r>
            <a:r>
              <a:rPr lang="en-US" altLang="zh-TW" sz="2400" dirty="0" err="1"/>
              <a:t>Konstantopoulos</a:t>
            </a:r>
            <a:r>
              <a:rPr lang="en-US" altLang="zh-TW" sz="2400" dirty="0"/>
              <a:t> ∗, Peter Chapman, David </a:t>
            </a:r>
            <a:r>
              <a:rPr lang="en-US" altLang="zh-TW" sz="2400" dirty="0" err="1"/>
              <a:t>Crundall</a:t>
            </a:r>
            <a:endParaRPr lang="zh-TW" altLang="en-US" sz="2400" dirty="0"/>
          </a:p>
        </p:txBody>
      </p:sp>
      <p:sp>
        <p:nvSpPr>
          <p:cNvPr id="5" name="矩形 4"/>
          <p:cNvSpPr/>
          <p:nvPr/>
        </p:nvSpPr>
        <p:spPr>
          <a:xfrm>
            <a:off x="741789" y="4861649"/>
            <a:ext cx="6156699" cy="830997"/>
          </a:xfrm>
          <a:prstGeom prst="rect">
            <a:avLst/>
          </a:prstGeom>
        </p:spPr>
        <p:txBody>
          <a:bodyPr wrap="square">
            <a:spAutoFit/>
          </a:bodyPr>
          <a:lstStyle/>
          <a:p>
            <a:r>
              <a:rPr lang="en-US" altLang="zh-TW" sz="2400" dirty="0"/>
              <a:t>Accident Analysis &amp; Prevention</a:t>
            </a:r>
          </a:p>
          <a:p>
            <a:r>
              <a:rPr lang="en-US" altLang="zh-TW" sz="2400" dirty="0"/>
              <a:t>Volume 42, Issue 3, May 2010, Pages 827-834</a:t>
            </a:r>
          </a:p>
        </p:txBody>
      </p:sp>
    </p:spTree>
    <p:extLst>
      <p:ext uri="{BB962C8B-B14F-4D97-AF65-F5344CB8AC3E}">
        <p14:creationId xmlns:p14="http://schemas.microsoft.com/office/powerpoint/2010/main" val="25830872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组合 5"/>
          <p:cNvGrpSpPr/>
          <p:nvPr/>
        </p:nvGrpSpPr>
        <p:grpSpPr>
          <a:xfrm>
            <a:off x="-4387" y="-10931"/>
            <a:ext cx="429436" cy="1425913"/>
            <a:chOff x="-4387" y="-10931"/>
            <a:chExt cx="429436" cy="1425913"/>
          </a:xfrm>
        </p:grpSpPr>
        <p:sp>
          <p:nvSpPr>
            <p:cNvPr id="15" name="等腰三角形 2"/>
            <p:cNvSpPr/>
            <p:nvPr/>
          </p:nvSpPr>
          <p:spPr>
            <a:xfrm rot="5400000">
              <a:off x="-84838" y="73907"/>
              <a:ext cx="426676" cy="257000"/>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等腰三角形 2"/>
            <p:cNvSpPr/>
            <p:nvPr/>
          </p:nvSpPr>
          <p:spPr>
            <a:xfrm rot="5400000">
              <a:off x="133617" y="449333"/>
              <a:ext cx="363760" cy="219104"/>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等腰三角形 2"/>
            <p:cNvSpPr/>
            <p:nvPr/>
          </p:nvSpPr>
          <p:spPr>
            <a:xfrm rot="5400000">
              <a:off x="-146147" y="843786"/>
              <a:ext cx="712956" cy="429435"/>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3" name="文字方塊 12"/>
          <p:cNvSpPr txBox="1"/>
          <p:nvPr/>
        </p:nvSpPr>
        <p:spPr>
          <a:xfrm>
            <a:off x="627017" y="561703"/>
            <a:ext cx="13072654" cy="830997"/>
          </a:xfrm>
          <a:prstGeom prst="rect">
            <a:avLst/>
          </a:prstGeom>
          <a:noFill/>
        </p:spPr>
        <p:txBody>
          <a:bodyPr wrap="squar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Methods</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
        <p:nvSpPr>
          <p:cNvPr id="11" name="矩形 10"/>
          <p:cNvSpPr/>
          <p:nvPr/>
        </p:nvSpPr>
        <p:spPr>
          <a:xfrm>
            <a:off x="257000" y="2951946"/>
            <a:ext cx="11267592" cy="954107"/>
          </a:xfrm>
          <a:prstGeom prst="rect">
            <a:avLst/>
          </a:prstGeom>
        </p:spPr>
        <p:txBody>
          <a:bodyPr wrap="square">
            <a:spAutoFit/>
          </a:bodyPr>
          <a:lstStyle/>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參與者會遇到不同變化的駕駛道路條件（例如，一些參與者必須在紅燈處停車，而其他參與者可能在同一點遇到綠燈）</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
        <p:nvSpPr>
          <p:cNvPr id="2" name="矩形 1"/>
          <p:cNvSpPr/>
          <p:nvPr/>
        </p:nvSpPr>
        <p:spPr>
          <a:xfrm>
            <a:off x="256999" y="4111118"/>
            <a:ext cx="10589677" cy="954107"/>
          </a:xfrm>
          <a:prstGeom prst="rect">
            <a:avLst/>
          </a:prstGeom>
        </p:spPr>
        <p:txBody>
          <a:bodyPr wrap="square">
            <a:spAutoFit/>
          </a:bodyPr>
          <a:lstStyle/>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這三條路線均包含一條</a:t>
            </a:r>
            <a:r>
              <a:rPr lang="en-US" altLang="zh-TW" sz="2800" b="1" dirty="0">
                <a:solidFill>
                  <a:prstClr val="black"/>
                </a:solidFill>
                <a:latin typeface="微軟正黑體" panose="020B0604030504040204" pitchFamily="34" charset="-120"/>
                <a:ea typeface="微軟正黑體" panose="020B0604030504040204" pitchFamily="34" charset="-120"/>
              </a:rPr>
              <a:t>4</a:t>
            </a:r>
            <a:r>
              <a:rPr lang="zh-TW" altLang="en-US" sz="2800" b="1" dirty="0">
                <a:solidFill>
                  <a:prstClr val="black"/>
                </a:solidFill>
                <a:latin typeface="微軟正黑體" panose="020B0604030504040204" pitchFamily="34" charset="-120"/>
                <a:ea typeface="微軟正黑體" panose="020B0604030504040204" pitchFamily="34" charset="-120"/>
              </a:rPr>
              <a:t>車道（每個方向</a:t>
            </a:r>
            <a:r>
              <a:rPr lang="en-US" altLang="zh-TW" sz="2800" b="1" dirty="0">
                <a:solidFill>
                  <a:prstClr val="black"/>
                </a:solidFill>
                <a:latin typeface="微軟正黑體" panose="020B0604030504040204" pitchFamily="34" charset="-120"/>
                <a:ea typeface="微軟正黑體" panose="020B0604030504040204" pitchFamily="34" charset="-120"/>
              </a:rPr>
              <a:t>2</a:t>
            </a:r>
            <a:r>
              <a:rPr lang="zh-TW" altLang="en-US" sz="2800" b="1" dirty="0">
                <a:solidFill>
                  <a:prstClr val="black"/>
                </a:solidFill>
                <a:latin typeface="微軟正黑體" panose="020B0604030504040204" pitchFamily="34" charset="-120"/>
                <a:ea typeface="微軟正黑體" panose="020B0604030504040204" pitchFamily="34" charset="-120"/>
              </a:rPr>
              <a:t>車道）的城市道路，交通通暢，其中包括交通訊號燈，左右轉彎，十字路口等。</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
        <p:nvSpPr>
          <p:cNvPr id="3" name="矩形 2"/>
          <p:cNvSpPr/>
          <p:nvPr/>
        </p:nvSpPr>
        <p:spPr>
          <a:xfrm>
            <a:off x="256999" y="5270290"/>
            <a:ext cx="10936518" cy="523220"/>
          </a:xfrm>
          <a:prstGeom prst="rect">
            <a:avLst/>
          </a:prstGeom>
        </p:spPr>
        <p:txBody>
          <a:bodyPr wrap="square">
            <a:spAutoFit/>
          </a:bodyPr>
          <a:lstStyle/>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為了能關注</a:t>
            </a:r>
            <a:r>
              <a:rPr lang="zh-TW" altLang="en-US" sz="2800" b="1" dirty="0">
                <a:solidFill>
                  <a:srgbClr val="FF0000"/>
                </a:solidFill>
                <a:latin typeface="微軟正黑體" panose="020B0604030504040204" pitchFamily="34" charset="-120"/>
                <a:ea typeface="微軟正黑體" panose="020B0604030504040204" pitchFamily="34" charset="-120"/>
              </a:rPr>
              <a:t>道路能見度問題</a:t>
            </a:r>
            <a:r>
              <a:rPr lang="zh-TW" altLang="en-US" sz="2800" b="1" dirty="0">
                <a:solidFill>
                  <a:prstClr val="black"/>
                </a:solidFill>
                <a:latin typeface="微軟正黑體" panose="020B0604030504040204" pitchFamily="34" charset="-120"/>
                <a:ea typeface="微軟正黑體" panose="020B0604030504040204" pitchFamily="34" charset="-120"/>
              </a:rPr>
              <a:t>，實驗在道路上未實施任何危險。</a:t>
            </a:r>
          </a:p>
        </p:txBody>
      </p:sp>
      <p:sp>
        <p:nvSpPr>
          <p:cNvPr id="10" name="矩形 9">
            <a:extLst>
              <a:ext uri="{FF2B5EF4-FFF2-40B4-BE49-F238E27FC236}">
                <a16:creationId xmlns:a16="http://schemas.microsoft.com/office/drawing/2014/main" id="{95651E1B-FA97-45E8-8C49-1EB56FE0C668}"/>
              </a:ext>
            </a:extLst>
          </p:cNvPr>
          <p:cNvSpPr/>
          <p:nvPr/>
        </p:nvSpPr>
        <p:spPr>
          <a:xfrm>
            <a:off x="256998" y="1786660"/>
            <a:ext cx="11678001" cy="954107"/>
          </a:xfrm>
          <a:prstGeom prst="rect">
            <a:avLst/>
          </a:prstGeom>
        </p:spPr>
        <p:txBody>
          <a:bodyPr wrap="square">
            <a:spAutoFit/>
          </a:bodyPr>
          <a:lstStyle/>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將關注區域</a:t>
            </a:r>
            <a:r>
              <a:rPr lang="en-US" altLang="zh-TW" sz="2800" b="1" dirty="0">
                <a:solidFill>
                  <a:prstClr val="black"/>
                </a:solidFill>
                <a:latin typeface="微軟正黑體" panose="020B0604030504040204" pitchFamily="34" charset="-120"/>
                <a:ea typeface="微軟正黑體" panose="020B0604030504040204" pitchFamily="34" charset="-120"/>
              </a:rPr>
              <a:t>(AOI)</a:t>
            </a:r>
            <a:r>
              <a:rPr lang="zh-TW" altLang="en-US" sz="2800" b="1" dirty="0">
                <a:solidFill>
                  <a:prstClr val="black"/>
                </a:solidFill>
                <a:latin typeface="微軟正黑體" panose="020B0604030504040204" pitchFamily="34" charset="-120"/>
                <a:ea typeface="微軟正黑體" panose="020B0604030504040204" pitchFamily="34" charset="-120"/>
              </a:rPr>
              <a:t>設定在螢幕左和右的後照鏡、前方後照鏡以及車速表，為了探討不同駕駛經驗參與者在垂直和水平的眼睛搜索中的差異。</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13268172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组合 5"/>
          <p:cNvGrpSpPr/>
          <p:nvPr/>
        </p:nvGrpSpPr>
        <p:grpSpPr>
          <a:xfrm>
            <a:off x="-4387" y="-10931"/>
            <a:ext cx="429436" cy="1425913"/>
            <a:chOff x="-4387" y="-10931"/>
            <a:chExt cx="429436" cy="1425913"/>
          </a:xfrm>
        </p:grpSpPr>
        <p:sp>
          <p:nvSpPr>
            <p:cNvPr id="15" name="等腰三角形 2"/>
            <p:cNvSpPr/>
            <p:nvPr/>
          </p:nvSpPr>
          <p:spPr>
            <a:xfrm rot="5400000">
              <a:off x="-84838" y="73907"/>
              <a:ext cx="426676" cy="257000"/>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等腰三角形 2"/>
            <p:cNvSpPr/>
            <p:nvPr/>
          </p:nvSpPr>
          <p:spPr>
            <a:xfrm rot="5400000">
              <a:off x="133617" y="449333"/>
              <a:ext cx="363760" cy="219104"/>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等腰三角形 2"/>
            <p:cNvSpPr/>
            <p:nvPr/>
          </p:nvSpPr>
          <p:spPr>
            <a:xfrm rot="5400000">
              <a:off x="-146147" y="843786"/>
              <a:ext cx="712956" cy="429435"/>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3" name="文字方塊 12"/>
          <p:cNvSpPr txBox="1"/>
          <p:nvPr/>
        </p:nvSpPr>
        <p:spPr>
          <a:xfrm>
            <a:off x="627017" y="561703"/>
            <a:ext cx="13072654" cy="830997"/>
          </a:xfrm>
          <a:prstGeom prst="rect">
            <a:avLst/>
          </a:prstGeom>
          <a:noFill/>
        </p:spPr>
        <p:txBody>
          <a:bodyPr wrap="squar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Methods</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
        <p:nvSpPr>
          <p:cNvPr id="20" name="矩形 19">
            <a:extLst>
              <a:ext uri="{FF2B5EF4-FFF2-40B4-BE49-F238E27FC236}">
                <a16:creationId xmlns:a16="http://schemas.microsoft.com/office/drawing/2014/main" id="{96932837-036F-43EC-9021-A1AE5D3DCA72}"/>
              </a:ext>
            </a:extLst>
          </p:cNvPr>
          <p:cNvSpPr/>
          <p:nvPr/>
        </p:nvSpPr>
        <p:spPr>
          <a:xfrm>
            <a:off x="257000" y="2157418"/>
            <a:ext cx="11397404" cy="523220"/>
          </a:xfrm>
          <a:prstGeom prst="rect">
            <a:avLst/>
          </a:prstGeom>
        </p:spPr>
        <p:txBody>
          <a:bodyPr wrap="square">
            <a:spAutoFit/>
          </a:bodyPr>
          <a:lstStyle/>
          <a:p>
            <a:pPr marL="457200" lvl="0" indent="-457200">
              <a:buFont typeface="Arial" panose="020B0604020202020204" pitchFamily="34" charset="0"/>
              <a:buChar char="•"/>
            </a:pP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
        <p:nvSpPr>
          <p:cNvPr id="11" name="矩形 10">
            <a:extLst>
              <a:ext uri="{FF2B5EF4-FFF2-40B4-BE49-F238E27FC236}">
                <a16:creationId xmlns:a16="http://schemas.microsoft.com/office/drawing/2014/main" id="{81C65050-CC31-4773-8A74-76EFA8EB12A8}"/>
              </a:ext>
            </a:extLst>
          </p:cNvPr>
          <p:cNvSpPr/>
          <p:nvPr/>
        </p:nvSpPr>
        <p:spPr>
          <a:xfrm>
            <a:off x="205945" y="1483201"/>
            <a:ext cx="1756669" cy="523220"/>
          </a:xfrm>
          <a:prstGeom prst="rect">
            <a:avLst/>
          </a:prstGeom>
          <a:ln w="38100"/>
        </p:spPr>
        <p:style>
          <a:lnRef idx="2">
            <a:schemeClr val="accent2"/>
          </a:lnRef>
          <a:fillRef idx="1">
            <a:schemeClr val="lt1"/>
          </a:fillRef>
          <a:effectRef idx="0">
            <a:schemeClr val="accent2"/>
          </a:effectRef>
          <a:fontRef idx="minor">
            <a:schemeClr val="dk1"/>
          </a:fontRef>
        </p:style>
        <p:txBody>
          <a:bodyPr wrap="square">
            <a:spAutoFit/>
          </a:bodyPr>
          <a:lstStyle/>
          <a:p>
            <a:r>
              <a:rPr lang="zh-TW" altLang="en-US" sz="2800" b="1" dirty="0">
                <a:latin typeface="微軟正黑體" panose="020B0604030504040204" pitchFamily="34" charset="-120"/>
                <a:ea typeface="微軟正黑體" panose="020B0604030504040204" pitchFamily="34" charset="-120"/>
              </a:rPr>
              <a:t>實驗流程</a:t>
            </a:r>
            <a:endParaRPr lang="en-US" altLang="zh-TW" sz="2800" b="1" dirty="0">
              <a:latin typeface="微軟正黑體" panose="020B0604030504040204" pitchFamily="34" charset="-120"/>
              <a:ea typeface="微軟正黑體" panose="020B0604030504040204" pitchFamily="34" charset="-120"/>
            </a:endParaRPr>
          </a:p>
        </p:txBody>
      </p:sp>
      <p:sp>
        <p:nvSpPr>
          <p:cNvPr id="12" name="矩形 11">
            <a:extLst>
              <a:ext uri="{FF2B5EF4-FFF2-40B4-BE49-F238E27FC236}">
                <a16:creationId xmlns:a16="http://schemas.microsoft.com/office/drawing/2014/main" id="{47378D91-9967-4353-87FD-F8A6489C4639}"/>
              </a:ext>
            </a:extLst>
          </p:cNvPr>
          <p:cNvSpPr/>
          <p:nvPr/>
        </p:nvSpPr>
        <p:spPr>
          <a:xfrm>
            <a:off x="517465" y="2759340"/>
            <a:ext cx="10912535" cy="2677656"/>
          </a:xfrm>
          <a:prstGeom prst="rect">
            <a:avLst/>
          </a:prstGeom>
        </p:spPr>
        <p:txBody>
          <a:bodyPr wrap="square">
            <a:spAutoFit/>
          </a:bodyPr>
          <a:lstStyle/>
          <a:p>
            <a:pPr marL="514350" indent="-514350">
              <a:buFont typeface="+mj-lt"/>
              <a:buAutoNum type="arabicPeriod"/>
            </a:pPr>
            <a:r>
              <a:rPr lang="zh-TW" altLang="en-US" sz="2800" b="1" dirty="0">
                <a:solidFill>
                  <a:prstClr val="black"/>
                </a:solidFill>
                <a:latin typeface="微軟正黑體" panose="020B0604030504040204" pitchFamily="34" charset="-120"/>
                <a:ea typeface="微軟正黑體" panose="020B0604030504040204" pitchFamily="34" charset="-120"/>
              </a:rPr>
              <a:t>參與者填寫人口統計調查表</a:t>
            </a:r>
            <a:endParaRPr lang="en-US" altLang="zh-TW" sz="2800" b="1" dirty="0">
              <a:solidFill>
                <a:prstClr val="black"/>
              </a:solidFill>
              <a:latin typeface="微軟正黑體" panose="020B0604030504040204" pitchFamily="34" charset="-120"/>
              <a:ea typeface="微軟正黑體" panose="020B0604030504040204" pitchFamily="34" charset="-120"/>
            </a:endParaRPr>
          </a:p>
          <a:p>
            <a:pPr marL="514350" indent="-514350">
              <a:buFont typeface="+mj-lt"/>
              <a:buAutoNum type="arabicPeriod"/>
            </a:pPr>
            <a:r>
              <a:rPr lang="zh-TW" altLang="en-US" sz="2800" b="1" dirty="0">
                <a:solidFill>
                  <a:prstClr val="black"/>
                </a:solidFill>
                <a:latin typeface="微軟正黑體" panose="020B0604030504040204" pitchFamily="34" charset="-120"/>
                <a:ea typeface="微軟正黑體" panose="020B0604030504040204" pitchFamily="34" charset="-120"/>
              </a:rPr>
              <a:t>請參與者坐在模擬器上，並告訴他們調整駕駛座椅，以保持舒適的駕駛姿勢。</a:t>
            </a:r>
            <a:endParaRPr lang="en-US" altLang="zh-TW" sz="2800" b="1" dirty="0">
              <a:solidFill>
                <a:prstClr val="black"/>
              </a:solidFill>
              <a:latin typeface="微軟正黑體" panose="020B0604030504040204" pitchFamily="34" charset="-120"/>
              <a:ea typeface="微軟正黑體" panose="020B0604030504040204" pitchFamily="34" charset="-120"/>
            </a:endParaRPr>
          </a:p>
          <a:p>
            <a:pPr marL="514350" indent="-514350">
              <a:buFont typeface="+mj-lt"/>
              <a:buAutoNum type="arabicPeriod"/>
            </a:pPr>
            <a:r>
              <a:rPr lang="zh-TW" altLang="en-US" sz="2800" b="1" dirty="0">
                <a:solidFill>
                  <a:prstClr val="black"/>
                </a:solidFill>
                <a:latin typeface="微軟正黑體" panose="020B0604030504040204" pitchFamily="34" charset="-120"/>
                <a:ea typeface="微軟正黑體" panose="020B0604030504040204" pitchFamily="34" charset="-120"/>
              </a:rPr>
              <a:t>參與者都開了</a:t>
            </a:r>
            <a:r>
              <a:rPr lang="en-US" altLang="zh-TW" sz="2800" b="1" dirty="0">
                <a:solidFill>
                  <a:prstClr val="black"/>
                </a:solidFill>
                <a:latin typeface="微軟正黑體" panose="020B0604030504040204" pitchFamily="34" charset="-120"/>
                <a:ea typeface="微軟正黑體" panose="020B0604030504040204" pitchFamily="34" charset="-120"/>
              </a:rPr>
              <a:t>5 </a:t>
            </a:r>
            <a:r>
              <a:rPr lang="zh-TW" altLang="en-US" sz="2800" b="1" dirty="0">
                <a:solidFill>
                  <a:prstClr val="black"/>
                </a:solidFill>
                <a:latin typeface="微軟正黑體" panose="020B0604030504040204" pitchFamily="34" charset="-120"/>
                <a:ea typeface="微軟正黑體" panose="020B0604030504040204" pitchFamily="34" charset="-120"/>
              </a:rPr>
              <a:t>分鐘的練習路線</a:t>
            </a:r>
            <a:endParaRPr lang="en-US" altLang="zh-TW" sz="2800" b="1" dirty="0">
              <a:solidFill>
                <a:prstClr val="black"/>
              </a:solidFill>
              <a:latin typeface="微軟正黑體" panose="020B0604030504040204" pitchFamily="34" charset="-120"/>
              <a:ea typeface="微軟正黑體" panose="020B0604030504040204" pitchFamily="34" charset="-120"/>
            </a:endParaRPr>
          </a:p>
          <a:p>
            <a:pPr marL="514350" indent="-514350">
              <a:buFont typeface="+mj-lt"/>
              <a:buAutoNum type="arabicPeriod"/>
            </a:pPr>
            <a:r>
              <a:rPr lang="zh-TW" altLang="en-US" sz="2800" b="1" dirty="0">
                <a:solidFill>
                  <a:prstClr val="black"/>
                </a:solidFill>
                <a:latin typeface="微軟正黑體" panose="020B0604030504040204" pitchFamily="34" charset="-120"/>
                <a:ea typeface="微軟正黑體" panose="020B0604030504040204" pitchFamily="34" charset="-120"/>
              </a:rPr>
              <a:t>以平衡方式安排參與者駕駛的三條路線</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降低路線熟悉度的影響</a:t>
            </a:r>
            <a:r>
              <a:rPr lang="en-US" altLang="zh-TW" sz="2800" b="1" dirty="0">
                <a:solidFill>
                  <a:prstClr val="black"/>
                </a:solidFill>
                <a:latin typeface="微軟正黑體" panose="020B0604030504040204" pitchFamily="34" charset="-120"/>
                <a:ea typeface="微軟正黑體" panose="020B0604030504040204" pitchFamily="34" charset="-120"/>
              </a:rPr>
              <a:t>)</a:t>
            </a:r>
          </a:p>
          <a:p>
            <a:pPr marL="514350" indent="-514350">
              <a:buFont typeface="+mj-lt"/>
              <a:buAutoNum type="arabicPeriod"/>
            </a:pPr>
            <a:r>
              <a:rPr lang="zh-TW" altLang="en-US" sz="2800" b="1" dirty="0">
                <a:solidFill>
                  <a:prstClr val="black"/>
                </a:solidFill>
                <a:latin typeface="微軟正黑體" panose="020B0604030504040204" pitchFamily="34" charset="-120"/>
                <a:ea typeface="微軟正黑體" panose="020B0604030504040204" pitchFamily="34" charset="-120"/>
              </a:rPr>
              <a:t>參與者透過螢幕底部的箭頭和聽覺指示，來駕駛模擬器的方向</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9772895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文字方塊 12"/>
          <p:cNvSpPr txBox="1"/>
          <p:nvPr/>
        </p:nvSpPr>
        <p:spPr>
          <a:xfrm>
            <a:off x="627017" y="561703"/>
            <a:ext cx="13072654" cy="830997"/>
          </a:xfrm>
          <a:prstGeom prst="rect">
            <a:avLst/>
          </a:prstGeom>
          <a:noFill/>
        </p:spPr>
        <p:txBody>
          <a:bodyPr wrap="square" rtlCol="0">
            <a:spAutoFit/>
          </a:bodyPr>
          <a:lstStyle/>
          <a:p>
            <a:pPr lvl="0">
              <a:defRPr/>
            </a:pPr>
            <a:r>
              <a:rPr lang="en-US" altLang="zh-TW" sz="4800" dirty="0">
                <a:solidFill>
                  <a:prstClr val="black"/>
                </a:solidFill>
                <a:latin typeface="微軟正黑體" panose="020B0604030504040204" pitchFamily="34" charset="-120"/>
                <a:ea typeface="微軟正黑體" panose="020B0604030504040204" pitchFamily="34" charset="-120"/>
              </a:rPr>
              <a:t>Result</a:t>
            </a:r>
            <a:r>
              <a:rPr lang="zh-TW" altLang="en-US" sz="4800" dirty="0">
                <a:solidFill>
                  <a:prstClr val="black"/>
                </a:solidFill>
                <a:latin typeface="微軟正黑體" panose="020B0604030504040204" pitchFamily="34" charset="-120"/>
                <a:ea typeface="微軟正黑體" panose="020B0604030504040204" pitchFamily="34" charset="-120"/>
              </a:rPr>
              <a:t> </a:t>
            </a:r>
            <a:r>
              <a:rPr lang="en-US" altLang="zh-TW" sz="4800" dirty="0">
                <a:solidFill>
                  <a:prstClr val="black"/>
                </a:solidFill>
                <a:latin typeface="微軟正黑體" panose="020B0604030504040204" pitchFamily="34" charset="-120"/>
                <a:ea typeface="微軟正黑體" panose="020B0604030504040204" pitchFamily="34" charset="-120"/>
              </a:rPr>
              <a:t>–</a:t>
            </a:r>
            <a:r>
              <a:rPr lang="zh-TW" altLang="en-US" sz="4800" dirty="0">
                <a:solidFill>
                  <a:prstClr val="black"/>
                </a:solidFill>
                <a:latin typeface="微軟正黑體" panose="020B0604030504040204" pitchFamily="34" charset="-120"/>
                <a:ea typeface="微軟正黑體" panose="020B0604030504040204" pitchFamily="34" charset="-120"/>
              </a:rPr>
              <a:t> 注視次數</a:t>
            </a:r>
            <a:endParaRPr lang="zh-TW" altLang="en-US" sz="2800" dirty="0">
              <a:solidFill>
                <a:prstClr val="black"/>
              </a:solidFill>
              <a:latin typeface="微軟正黑體" panose="020B0604030504040204" pitchFamily="34" charset="-120"/>
              <a:ea typeface="微軟正黑體" panose="020B0604030504040204" pitchFamily="34" charset="-120"/>
            </a:endParaRPr>
          </a:p>
        </p:txBody>
      </p:sp>
      <p:sp>
        <p:nvSpPr>
          <p:cNvPr id="7" name="矩形 6">
            <a:extLst>
              <a:ext uri="{FF2B5EF4-FFF2-40B4-BE49-F238E27FC236}">
                <a16:creationId xmlns:a16="http://schemas.microsoft.com/office/drawing/2014/main" id="{4EE1B267-147D-48DC-9EF4-D965C5B659E0}"/>
              </a:ext>
            </a:extLst>
          </p:cNvPr>
          <p:cNvSpPr/>
          <p:nvPr/>
        </p:nvSpPr>
        <p:spPr>
          <a:xfrm>
            <a:off x="627017" y="1635088"/>
            <a:ext cx="7505404" cy="523220"/>
          </a:xfrm>
          <a:prstGeom prst="rect">
            <a:avLst/>
          </a:prstGeom>
        </p:spPr>
        <p:txBody>
          <a:bodyPr wrap="square">
            <a:spAutoFit/>
          </a:bodyPr>
          <a:lstStyle/>
          <a:p>
            <a:r>
              <a:rPr lang="zh-TW" altLang="en-US" sz="2800" b="1" dirty="0">
                <a:solidFill>
                  <a:prstClr val="black"/>
                </a:solidFill>
                <a:latin typeface="微軟正黑體" panose="020B0604030504040204" pitchFamily="34" charset="-120"/>
                <a:ea typeface="微軟正黑體" panose="020B0604030504040204" pitchFamily="34" charset="-120"/>
              </a:rPr>
              <a:t>分析了</a:t>
            </a:r>
            <a:r>
              <a:rPr lang="en-US" altLang="zh-TW" sz="2800" b="1" dirty="0">
                <a:solidFill>
                  <a:prstClr val="black"/>
                </a:solidFill>
                <a:latin typeface="微軟正黑體" panose="020B0604030504040204" pitchFamily="34" charset="-120"/>
                <a:ea typeface="微軟正黑體" panose="020B0604030504040204" pitchFamily="34" charset="-120"/>
              </a:rPr>
              <a:t>5</a:t>
            </a:r>
            <a:r>
              <a:rPr lang="zh-TW" altLang="en-US" sz="2800" b="1" dirty="0">
                <a:solidFill>
                  <a:prstClr val="black"/>
                </a:solidFill>
                <a:latin typeface="微軟正黑體" panose="020B0604030504040204" pitchFamily="34" charset="-120"/>
                <a:ea typeface="微軟正黑體" panose="020B0604030504040204" pitchFamily="34" charset="-120"/>
              </a:rPr>
              <a:t>分鐘路線中的所有注視</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
        <p:nvSpPr>
          <p:cNvPr id="2" name="矩形 1">
            <a:extLst>
              <a:ext uri="{FF2B5EF4-FFF2-40B4-BE49-F238E27FC236}">
                <a16:creationId xmlns:a16="http://schemas.microsoft.com/office/drawing/2014/main" id="{051FC9A5-4590-48D0-8427-D3FE4047653B}"/>
              </a:ext>
            </a:extLst>
          </p:cNvPr>
          <p:cNvSpPr/>
          <p:nvPr/>
        </p:nvSpPr>
        <p:spPr>
          <a:xfrm>
            <a:off x="166635" y="2244577"/>
            <a:ext cx="11229912" cy="2677656"/>
          </a:xfrm>
          <a:prstGeom prst="rect">
            <a:avLst/>
          </a:prstGeom>
        </p:spPr>
        <p:txBody>
          <a:bodyPr wrap="square">
            <a:spAutoFit/>
          </a:bodyPr>
          <a:lstStyle/>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在</a:t>
            </a:r>
            <a:r>
              <a:rPr lang="en-US" altLang="zh-TW" sz="2800" b="1" dirty="0">
                <a:solidFill>
                  <a:prstClr val="black"/>
                </a:solidFill>
                <a:latin typeface="微軟正黑體" panose="020B0604030504040204" pitchFamily="34" charset="-120"/>
                <a:ea typeface="微軟正黑體" panose="020B0604030504040204" pitchFamily="34" charset="-120"/>
              </a:rPr>
              <a:t>3</a:t>
            </a:r>
            <a:r>
              <a:rPr lang="zh-TW" altLang="en-US" sz="2800" b="1" dirty="0">
                <a:solidFill>
                  <a:prstClr val="black"/>
                </a:solidFill>
                <a:latin typeface="微軟正黑體" panose="020B0604030504040204" pitchFamily="34" charset="-120"/>
                <a:ea typeface="微軟正黑體" panose="020B0604030504040204" pitchFamily="34" charset="-120"/>
              </a:rPr>
              <a:t>個道路街景的能見度中有顯著的差異</a:t>
            </a:r>
            <a:r>
              <a:rPr lang="en-US" altLang="zh-TW" sz="2800" b="1" dirty="0">
                <a:solidFill>
                  <a:prstClr val="black"/>
                </a:solidFill>
                <a:latin typeface="微軟正黑體" panose="020B0604030504040204" pitchFamily="34" charset="-120"/>
                <a:ea typeface="微軟正黑體" panose="020B0604030504040204" pitchFamily="34" charset="-120"/>
              </a:rPr>
              <a:t>(F (2, 38) = 9.82, </a:t>
            </a:r>
            <a:r>
              <a:rPr lang="en-US" altLang="zh-TW" sz="2800" b="1" dirty="0" err="1">
                <a:solidFill>
                  <a:prstClr val="black"/>
                </a:solidFill>
                <a:latin typeface="微軟正黑體" panose="020B0604030504040204" pitchFamily="34" charset="-120"/>
                <a:ea typeface="微軟正黑體" panose="020B0604030504040204" pitchFamily="34" charset="-120"/>
              </a:rPr>
              <a:t>MSe</a:t>
            </a:r>
            <a:r>
              <a:rPr lang="en-US" altLang="zh-TW" sz="2800" b="1" dirty="0">
                <a:solidFill>
                  <a:prstClr val="black"/>
                </a:solidFill>
                <a:latin typeface="微軟正黑體" panose="020B0604030504040204" pitchFamily="34" charset="-120"/>
                <a:ea typeface="微軟正黑體" panose="020B0604030504040204" pitchFamily="34" charset="-120"/>
              </a:rPr>
              <a:t> = 4044, p &lt; 0.001)</a:t>
            </a:r>
          </a:p>
          <a:p>
            <a:pPr marL="457200" lvl="0" indent="-457200">
              <a:buFont typeface="微軟正黑體" panose="020B0604030504040204" pitchFamily="34" charset="-120"/>
              <a:buChar char="→"/>
            </a:pPr>
            <a:r>
              <a:rPr lang="zh-TW" altLang="en-US" sz="2800" b="1" dirty="0">
                <a:solidFill>
                  <a:prstClr val="black"/>
                </a:solidFill>
                <a:latin typeface="微軟正黑體" panose="020B0604030504040204" pitchFamily="34" charset="-120"/>
                <a:ea typeface="微軟正黑體" panose="020B0604030504040204" pitchFamily="34" charset="-120"/>
              </a:rPr>
              <a:t>白天路線的注視次數</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平均 </a:t>
            </a:r>
            <a:r>
              <a:rPr lang="en-US" altLang="zh-TW" sz="2800" b="1" dirty="0">
                <a:solidFill>
                  <a:prstClr val="black"/>
                </a:solidFill>
                <a:latin typeface="微軟正黑體" panose="020B0604030504040204" pitchFamily="34" charset="-120"/>
                <a:ea typeface="微軟正黑體" panose="020B0604030504040204" pitchFamily="34" charset="-120"/>
              </a:rPr>
              <a:t>=  614)</a:t>
            </a:r>
            <a:r>
              <a:rPr lang="zh-TW" altLang="en-US" sz="2800" b="1" dirty="0">
                <a:solidFill>
                  <a:prstClr val="black"/>
                </a:solidFill>
                <a:latin typeface="微軟正黑體" panose="020B0604030504040204" pitchFamily="34" charset="-120"/>
                <a:ea typeface="微軟正黑體" panose="020B0604030504040204" pitchFamily="34" charset="-120"/>
              </a:rPr>
              <a:t>比其他兩條路線（平均 </a:t>
            </a:r>
            <a:r>
              <a:rPr lang="en-US" altLang="zh-TW" sz="2800" b="1" dirty="0">
                <a:solidFill>
                  <a:prstClr val="black"/>
                </a:solidFill>
                <a:latin typeface="微軟正黑體" panose="020B0604030504040204" pitchFamily="34" charset="-120"/>
                <a:ea typeface="微軟正黑體" panose="020B0604030504040204" pitchFamily="34" charset="-120"/>
              </a:rPr>
              <a:t>=  557)</a:t>
            </a:r>
            <a:r>
              <a:rPr lang="zh-TW" altLang="en-US" sz="2800" b="1" dirty="0">
                <a:solidFill>
                  <a:prstClr val="black"/>
                </a:solidFill>
                <a:latin typeface="微軟正黑體" panose="020B0604030504040204" pitchFamily="34" charset="-120"/>
                <a:ea typeface="微軟正黑體" panose="020B0604030504040204" pitchFamily="34" charset="-120"/>
              </a:rPr>
              <a:t>多</a:t>
            </a:r>
            <a:r>
              <a:rPr lang="en-US" altLang="zh-TW" sz="2800" b="1" dirty="0">
                <a:solidFill>
                  <a:prstClr val="black"/>
                </a:solidFill>
                <a:latin typeface="微軟正黑體" panose="020B0604030504040204" pitchFamily="34" charset="-120"/>
                <a:ea typeface="微軟正黑體" panose="020B0604030504040204" pitchFamily="34" charset="-120"/>
              </a:rPr>
              <a:t>(F (1, 19) = 16.97, </a:t>
            </a:r>
            <a:r>
              <a:rPr lang="en-US" altLang="zh-TW" sz="2800" b="1" dirty="0" err="1">
                <a:solidFill>
                  <a:prstClr val="black"/>
                </a:solidFill>
                <a:latin typeface="微軟正黑體" panose="020B0604030504040204" pitchFamily="34" charset="-120"/>
                <a:ea typeface="微軟正黑體" panose="020B0604030504040204" pitchFamily="34" charset="-120"/>
              </a:rPr>
              <a:t>MSe</a:t>
            </a:r>
            <a:r>
              <a:rPr lang="en-US" altLang="zh-TW" sz="2800" b="1" dirty="0">
                <a:solidFill>
                  <a:prstClr val="black"/>
                </a:solidFill>
                <a:latin typeface="微軟正黑體" panose="020B0604030504040204" pitchFamily="34" charset="-120"/>
                <a:ea typeface="微軟正黑體" panose="020B0604030504040204" pitchFamily="34" charset="-120"/>
              </a:rPr>
              <a:t> = 4 046, p &lt; 0.01)</a:t>
            </a:r>
          </a:p>
          <a:p>
            <a:pPr marL="457200" lvl="0" indent="-457200">
              <a:buFont typeface="微軟正黑體" panose="020B0604030504040204" pitchFamily="34" charset="-120"/>
              <a:buChar char="→"/>
            </a:pPr>
            <a:r>
              <a:rPr lang="zh-TW" altLang="en-US" sz="2800" b="1" dirty="0">
                <a:solidFill>
                  <a:prstClr val="black"/>
                </a:solidFill>
                <a:latin typeface="微軟正黑體" panose="020B0604030504040204" pitchFamily="34" charset="-120"/>
                <a:ea typeface="微軟正黑體" panose="020B0604030504040204" pitchFamily="34" charset="-120"/>
              </a:rPr>
              <a:t>其中黑夜的注視次數</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平均 </a:t>
            </a:r>
            <a:r>
              <a:rPr lang="en-US" altLang="zh-TW" sz="2800" b="1" dirty="0">
                <a:solidFill>
                  <a:prstClr val="black"/>
                </a:solidFill>
                <a:latin typeface="微軟正黑體" panose="020B0604030504040204" pitchFamily="34" charset="-120"/>
                <a:ea typeface="微軟正黑體" panose="020B0604030504040204" pitchFamily="34" charset="-120"/>
              </a:rPr>
              <a:t>=  585)</a:t>
            </a:r>
            <a:r>
              <a:rPr lang="zh-TW" altLang="en-US" sz="2800" b="1" dirty="0">
                <a:solidFill>
                  <a:prstClr val="black"/>
                </a:solidFill>
                <a:latin typeface="微軟正黑體" panose="020B0604030504040204" pitchFamily="34" charset="-120"/>
                <a:ea typeface="微軟正黑體" panose="020B0604030504040204" pitchFamily="34" charset="-120"/>
              </a:rPr>
              <a:t>比雨天</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平均 </a:t>
            </a:r>
            <a:r>
              <a:rPr lang="en-US" altLang="zh-TW" sz="2800" b="1" dirty="0">
                <a:solidFill>
                  <a:prstClr val="black"/>
                </a:solidFill>
                <a:latin typeface="微軟正黑體" panose="020B0604030504040204" pitchFamily="34" charset="-120"/>
                <a:ea typeface="微軟正黑體" panose="020B0604030504040204" pitchFamily="34" charset="-120"/>
              </a:rPr>
              <a:t>=  529)</a:t>
            </a:r>
            <a:r>
              <a:rPr lang="zh-TW" altLang="en-US" sz="2800" b="1" dirty="0">
                <a:solidFill>
                  <a:prstClr val="black"/>
                </a:solidFill>
                <a:latin typeface="微軟正黑體" panose="020B0604030504040204" pitchFamily="34" charset="-120"/>
                <a:ea typeface="微軟正黑體" panose="020B0604030504040204" pitchFamily="34" charset="-120"/>
              </a:rPr>
              <a:t>的多</a:t>
            </a:r>
            <a:r>
              <a:rPr lang="en-US" altLang="zh-TW" sz="2800" b="1" dirty="0">
                <a:solidFill>
                  <a:prstClr val="black"/>
                </a:solidFill>
                <a:latin typeface="微軟正黑體" panose="020B0604030504040204" pitchFamily="34" charset="-120"/>
                <a:ea typeface="微軟正黑體" panose="020B0604030504040204" pitchFamily="34" charset="-120"/>
              </a:rPr>
              <a:t>(F (1, 19) = 6.24, </a:t>
            </a:r>
            <a:r>
              <a:rPr lang="en-US" altLang="zh-TW" sz="2800" b="1" dirty="0" err="1">
                <a:solidFill>
                  <a:prstClr val="black"/>
                </a:solidFill>
                <a:latin typeface="微軟正黑體" panose="020B0604030504040204" pitchFamily="34" charset="-120"/>
                <a:ea typeface="微軟正黑體" panose="020B0604030504040204" pitchFamily="34" charset="-120"/>
              </a:rPr>
              <a:t>MSe</a:t>
            </a:r>
            <a:r>
              <a:rPr lang="en-US" altLang="zh-TW" sz="2800" b="1" dirty="0">
                <a:solidFill>
                  <a:prstClr val="black"/>
                </a:solidFill>
                <a:latin typeface="微軟正黑體" panose="020B0604030504040204" pitchFamily="34" charset="-120"/>
                <a:ea typeface="微軟正黑體" panose="020B0604030504040204" pitchFamily="34" charset="-120"/>
              </a:rPr>
              <a:t> = 10 782, p &lt; 0.05)</a:t>
            </a:r>
          </a:p>
        </p:txBody>
      </p:sp>
      <p:sp>
        <p:nvSpPr>
          <p:cNvPr id="12" name="矩形 11">
            <a:extLst>
              <a:ext uri="{FF2B5EF4-FFF2-40B4-BE49-F238E27FC236}">
                <a16:creationId xmlns:a16="http://schemas.microsoft.com/office/drawing/2014/main" id="{1B5E67C8-484E-4777-B351-F39C5CCE849E}"/>
              </a:ext>
            </a:extLst>
          </p:cNvPr>
          <p:cNvSpPr/>
          <p:nvPr/>
        </p:nvSpPr>
        <p:spPr>
          <a:xfrm>
            <a:off x="166633" y="4928757"/>
            <a:ext cx="11519843" cy="1384995"/>
          </a:xfrm>
          <a:prstGeom prst="rect">
            <a:avLst/>
          </a:prstGeom>
        </p:spPr>
        <p:txBody>
          <a:bodyPr wrap="square">
            <a:spAutoFit/>
          </a:bodyPr>
          <a:lstStyle/>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駕駛經驗的組別也有顯著的差異</a:t>
            </a:r>
            <a:r>
              <a:rPr lang="en-US" altLang="zh-TW" sz="2800" b="1" dirty="0">
                <a:solidFill>
                  <a:prstClr val="black"/>
                </a:solidFill>
                <a:latin typeface="微軟正黑體" panose="020B0604030504040204" pitchFamily="34" charset="-120"/>
                <a:ea typeface="微軟正黑體" panose="020B0604030504040204" pitchFamily="34" charset="-120"/>
              </a:rPr>
              <a:t>(F (1, 19) = 6.07, </a:t>
            </a:r>
            <a:r>
              <a:rPr lang="en-US" altLang="zh-TW" sz="2800" b="1" dirty="0" err="1">
                <a:solidFill>
                  <a:prstClr val="black"/>
                </a:solidFill>
                <a:latin typeface="微軟正黑體" panose="020B0604030504040204" pitchFamily="34" charset="-120"/>
                <a:ea typeface="微軟正黑體" panose="020B0604030504040204" pitchFamily="34" charset="-120"/>
              </a:rPr>
              <a:t>MSe</a:t>
            </a:r>
            <a:r>
              <a:rPr lang="en-US" altLang="zh-TW" sz="2800" b="1" dirty="0">
                <a:solidFill>
                  <a:prstClr val="black"/>
                </a:solidFill>
                <a:latin typeface="微軟正黑體" panose="020B0604030504040204" pitchFamily="34" charset="-120"/>
                <a:ea typeface="微軟正黑體" panose="020B0604030504040204" pitchFamily="34" charset="-120"/>
              </a:rPr>
              <a:t> = 11 376, p &lt; 0.05 )</a:t>
            </a:r>
          </a:p>
          <a:p>
            <a:pPr marL="457200" lvl="0" indent="-457200">
              <a:buFont typeface="微軟正黑體" panose="020B0604030504040204" pitchFamily="34" charset="-120"/>
              <a:buChar char="→"/>
            </a:pPr>
            <a:r>
              <a:rPr lang="zh-TW" altLang="en-US" sz="2800" b="1" dirty="0">
                <a:solidFill>
                  <a:prstClr val="black"/>
                </a:solidFill>
                <a:latin typeface="微軟正黑體" panose="020B0604030504040204" pitchFamily="34" charset="-120"/>
                <a:ea typeface="微軟正黑體" panose="020B0604030504040204" pitchFamily="34" charset="-120"/>
              </a:rPr>
              <a:t>教練的注視次數</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平均 </a:t>
            </a:r>
            <a:r>
              <a:rPr lang="en-US" altLang="zh-TW" sz="2800" b="1" dirty="0">
                <a:solidFill>
                  <a:prstClr val="black"/>
                </a:solidFill>
                <a:latin typeface="微軟正黑體" panose="020B0604030504040204" pitchFamily="34" charset="-120"/>
                <a:ea typeface="微軟正黑體" panose="020B0604030504040204" pitchFamily="34" charset="-120"/>
              </a:rPr>
              <a:t>=  634)</a:t>
            </a:r>
            <a:r>
              <a:rPr lang="zh-TW" altLang="en-US" sz="2800" b="1" dirty="0">
                <a:solidFill>
                  <a:prstClr val="black"/>
                </a:solidFill>
                <a:latin typeface="微軟正黑體" panose="020B0604030504040204" pitchFamily="34" charset="-120"/>
                <a:ea typeface="微軟正黑體" panose="020B0604030504040204" pitchFamily="34" charset="-120"/>
              </a:rPr>
              <a:t>大於學習員</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平均 </a:t>
            </a:r>
            <a:r>
              <a:rPr lang="en-US" altLang="zh-TW" sz="2800" b="1" dirty="0">
                <a:solidFill>
                  <a:prstClr val="black"/>
                </a:solidFill>
                <a:latin typeface="微軟正黑體" panose="020B0604030504040204" pitchFamily="34" charset="-120"/>
                <a:ea typeface="微軟正黑體" panose="020B0604030504040204" pitchFamily="34" charset="-120"/>
              </a:rPr>
              <a:t>=  519)</a:t>
            </a:r>
          </a:p>
        </p:txBody>
      </p:sp>
    </p:spTree>
    <p:extLst>
      <p:ext uri="{BB962C8B-B14F-4D97-AF65-F5344CB8AC3E}">
        <p14:creationId xmlns:p14="http://schemas.microsoft.com/office/powerpoint/2010/main" val="5474666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文字方塊 12"/>
          <p:cNvSpPr txBox="1"/>
          <p:nvPr/>
        </p:nvSpPr>
        <p:spPr>
          <a:xfrm>
            <a:off x="627017" y="561703"/>
            <a:ext cx="13072654" cy="830997"/>
          </a:xfrm>
          <a:prstGeom prst="rect">
            <a:avLst/>
          </a:prstGeom>
          <a:noFill/>
        </p:spPr>
        <p:txBody>
          <a:bodyPr wrap="square" rtlCol="0">
            <a:spAutoFit/>
          </a:bodyPr>
          <a:lstStyle/>
          <a:p>
            <a:pPr lvl="0">
              <a:defRPr/>
            </a:pPr>
            <a:r>
              <a:rPr lang="en-US" altLang="zh-TW" sz="4800" dirty="0">
                <a:solidFill>
                  <a:prstClr val="black"/>
                </a:solidFill>
                <a:latin typeface="微軟正黑體" panose="020B0604030504040204" pitchFamily="34" charset="-120"/>
                <a:ea typeface="微軟正黑體" panose="020B0604030504040204" pitchFamily="34" charset="-120"/>
              </a:rPr>
              <a:t>Result</a:t>
            </a:r>
            <a:r>
              <a:rPr lang="zh-TW" altLang="en-US" sz="4800" dirty="0">
                <a:solidFill>
                  <a:prstClr val="black"/>
                </a:solidFill>
                <a:latin typeface="微軟正黑體" panose="020B0604030504040204" pitchFamily="34" charset="-120"/>
                <a:ea typeface="微軟正黑體" panose="020B0604030504040204" pitchFamily="34" charset="-120"/>
              </a:rPr>
              <a:t> </a:t>
            </a:r>
            <a:r>
              <a:rPr lang="en-US" altLang="zh-TW" sz="4800" dirty="0">
                <a:solidFill>
                  <a:prstClr val="black"/>
                </a:solidFill>
                <a:latin typeface="微軟正黑體" panose="020B0604030504040204" pitchFamily="34" charset="-120"/>
                <a:ea typeface="微軟正黑體" panose="020B0604030504040204" pitchFamily="34" charset="-120"/>
              </a:rPr>
              <a:t>–</a:t>
            </a:r>
            <a:r>
              <a:rPr lang="zh-TW" altLang="en-US" sz="4800" dirty="0">
                <a:solidFill>
                  <a:prstClr val="black"/>
                </a:solidFill>
                <a:latin typeface="微軟正黑體" panose="020B0604030504040204" pitchFamily="34" charset="-120"/>
                <a:ea typeface="微軟正黑體" panose="020B0604030504040204" pitchFamily="34" charset="-120"/>
              </a:rPr>
              <a:t> 平均注視持續時間</a:t>
            </a:r>
            <a:endParaRPr lang="zh-TW" altLang="en-US" sz="2800" dirty="0">
              <a:solidFill>
                <a:prstClr val="black"/>
              </a:solidFill>
              <a:latin typeface="微軟正黑體" panose="020B0604030504040204" pitchFamily="34" charset="-120"/>
              <a:ea typeface="微軟正黑體" panose="020B0604030504040204" pitchFamily="34" charset="-120"/>
            </a:endParaRPr>
          </a:p>
        </p:txBody>
      </p:sp>
      <p:sp>
        <p:nvSpPr>
          <p:cNvPr id="2" name="矩形 1">
            <a:extLst>
              <a:ext uri="{FF2B5EF4-FFF2-40B4-BE49-F238E27FC236}">
                <a16:creationId xmlns:a16="http://schemas.microsoft.com/office/drawing/2014/main" id="{051FC9A5-4590-48D0-8427-D3FE4047653B}"/>
              </a:ext>
            </a:extLst>
          </p:cNvPr>
          <p:cNvSpPr/>
          <p:nvPr/>
        </p:nvSpPr>
        <p:spPr>
          <a:xfrm>
            <a:off x="166635" y="2244577"/>
            <a:ext cx="11229912" cy="2246769"/>
          </a:xfrm>
          <a:prstGeom prst="rect">
            <a:avLst/>
          </a:prstGeom>
        </p:spPr>
        <p:txBody>
          <a:bodyPr wrap="square">
            <a:spAutoFit/>
          </a:bodyPr>
          <a:lstStyle/>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在</a:t>
            </a:r>
            <a:r>
              <a:rPr lang="en-US" altLang="zh-TW" sz="2800" b="1" dirty="0">
                <a:solidFill>
                  <a:prstClr val="black"/>
                </a:solidFill>
                <a:latin typeface="微軟正黑體" panose="020B0604030504040204" pitchFamily="34" charset="-120"/>
                <a:ea typeface="微軟正黑體" panose="020B0604030504040204" pitchFamily="34" charset="-120"/>
              </a:rPr>
              <a:t>3</a:t>
            </a:r>
            <a:r>
              <a:rPr lang="zh-TW" altLang="en-US" sz="2800" b="1" dirty="0">
                <a:solidFill>
                  <a:prstClr val="black"/>
                </a:solidFill>
                <a:latin typeface="微軟正黑體" panose="020B0604030504040204" pitchFamily="34" charset="-120"/>
                <a:ea typeface="微軟正黑體" panose="020B0604030504040204" pitchFamily="34" charset="-120"/>
              </a:rPr>
              <a:t>個道路街景的能見度中有顯著的差異</a:t>
            </a:r>
            <a:r>
              <a:rPr lang="en-US" altLang="zh-TW" sz="2800" b="1" dirty="0">
                <a:solidFill>
                  <a:prstClr val="black"/>
                </a:solidFill>
                <a:latin typeface="微軟正黑體" panose="020B0604030504040204" pitchFamily="34" charset="-120"/>
                <a:ea typeface="微軟正黑體" panose="020B0604030504040204" pitchFamily="34" charset="-120"/>
              </a:rPr>
              <a:t>(F (1, 19) = 5.63, p &lt; 0.05 )</a:t>
            </a:r>
          </a:p>
          <a:p>
            <a:pPr marL="457200" lvl="0" indent="-457200">
              <a:buFont typeface="微軟正黑體" panose="020B0604030504040204" pitchFamily="34" charset="-120"/>
              <a:buChar char="→"/>
            </a:pPr>
            <a:r>
              <a:rPr lang="zh-TW" altLang="en-US" sz="2800" b="1" dirty="0">
                <a:solidFill>
                  <a:prstClr val="black"/>
                </a:solidFill>
                <a:latin typeface="微軟正黑體" panose="020B0604030504040204" pitchFamily="34" charset="-120"/>
                <a:ea typeface="微軟正黑體" panose="020B0604030504040204" pitchFamily="34" charset="-120"/>
              </a:rPr>
              <a:t>白天路線的注視持續時間</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平均 </a:t>
            </a:r>
            <a:r>
              <a:rPr lang="en-US" altLang="zh-TW" sz="2800" b="1" dirty="0">
                <a:solidFill>
                  <a:prstClr val="black"/>
                </a:solidFill>
                <a:latin typeface="微軟正黑體" panose="020B0604030504040204" pitchFamily="34" charset="-120"/>
                <a:ea typeface="微軟正黑體" panose="020B0604030504040204" pitchFamily="34" charset="-120"/>
              </a:rPr>
              <a:t>=  466ms)</a:t>
            </a:r>
            <a:r>
              <a:rPr lang="zh-TW" altLang="en-US" sz="2800" b="1" dirty="0">
                <a:solidFill>
                  <a:prstClr val="black"/>
                </a:solidFill>
                <a:latin typeface="微軟正黑體" panose="020B0604030504040204" pitchFamily="34" charset="-120"/>
                <a:ea typeface="微軟正黑體" panose="020B0604030504040204" pitchFamily="34" charset="-120"/>
              </a:rPr>
              <a:t>比其他兩條路線（平均 </a:t>
            </a:r>
            <a:r>
              <a:rPr lang="en-US" altLang="zh-TW" sz="2800" b="1" dirty="0">
                <a:solidFill>
                  <a:prstClr val="black"/>
                </a:solidFill>
                <a:latin typeface="微軟正黑體" panose="020B0604030504040204" pitchFamily="34" charset="-120"/>
                <a:ea typeface="微軟正黑體" panose="020B0604030504040204" pitchFamily="34" charset="-120"/>
              </a:rPr>
              <a:t>=  516ms)</a:t>
            </a:r>
            <a:r>
              <a:rPr lang="zh-TW" altLang="en-US" sz="2800" b="1" dirty="0">
                <a:solidFill>
                  <a:prstClr val="black"/>
                </a:solidFill>
                <a:latin typeface="微軟正黑體" panose="020B0604030504040204" pitchFamily="34" charset="-120"/>
                <a:ea typeface="微軟正黑體" panose="020B0604030504040204" pitchFamily="34" charset="-120"/>
              </a:rPr>
              <a:t>短</a:t>
            </a:r>
            <a:r>
              <a:rPr lang="en-US" altLang="zh-TW" sz="2800" b="1" dirty="0">
                <a:solidFill>
                  <a:prstClr val="black"/>
                </a:solidFill>
                <a:latin typeface="微軟正黑體" panose="020B0604030504040204" pitchFamily="34" charset="-120"/>
                <a:ea typeface="微軟正黑體" panose="020B0604030504040204" pitchFamily="34" charset="-120"/>
              </a:rPr>
              <a:t>(F (1, 19) = 16.97, </a:t>
            </a:r>
            <a:r>
              <a:rPr lang="en-US" altLang="zh-TW" sz="2800" b="1" dirty="0" err="1">
                <a:solidFill>
                  <a:prstClr val="black"/>
                </a:solidFill>
                <a:latin typeface="微軟正黑體" panose="020B0604030504040204" pitchFamily="34" charset="-120"/>
                <a:ea typeface="微軟正黑體" panose="020B0604030504040204" pitchFamily="34" charset="-120"/>
              </a:rPr>
              <a:t>MSe</a:t>
            </a:r>
            <a:r>
              <a:rPr lang="en-US" altLang="zh-TW" sz="2800" b="1" dirty="0">
                <a:solidFill>
                  <a:prstClr val="black"/>
                </a:solidFill>
                <a:latin typeface="微軟正黑體" panose="020B0604030504040204" pitchFamily="34" charset="-120"/>
                <a:ea typeface="微軟正黑體" panose="020B0604030504040204" pitchFamily="34" charset="-120"/>
              </a:rPr>
              <a:t> = 4 046, p &lt; 0.01)</a:t>
            </a:r>
          </a:p>
          <a:p>
            <a:pPr marL="457200" lvl="0" indent="-457200">
              <a:buFont typeface="微軟正黑體" panose="020B0604030504040204" pitchFamily="34" charset="-120"/>
              <a:buChar char="→"/>
            </a:pPr>
            <a:r>
              <a:rPr lang="zh-TW" altLang="en-US" sz="2800" b="1" dirty="0">
                <a:solidFill>
                  <a:prstClr val="black"/>
                </a:solidFill>
                <a:latin typeface="微軟正黑體" panose="020B0604030504040204" pitchFamily="34" charset="-120"/>
                <a:ea typeface="微軟正黑體" panose="020B0604030504040204" pitchFamily="34" charset="-120"/>
              </a:rPr>
              <a:t>其中黑夜的注視次數</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平均 </a:t>
            </a:r>
            <a:r>
              <a:rPr lang="en-US" altLang="zh-TW" sz="2800" b="1" dirty="0">
                <a:solidFill>
                  <a:prstClr val="black"/>
                </a:solidFill>
                <a:latin typeface="微軟正黑體" panose="020B0604030504040204" pitchFamily="34" charset="-120"/>
                <a:ea typeface="微軟正黑體" panose="020B0604030504040204" pitchFamily="34" charset="-120"/>
              </a:rPr>
              <a:t>=  482ms)</a:t>
            </a:r>
            <a:r>
              <a:rPr lang="zh-TW" altLang="en-US" sz="2800" b="1" dirty="0">
                <a:solidFill>
                  <a:prstClr val="black"/>
                </a:solidFill>
                <a:latin typeface="微軟正黑體" panose="020B0604030504040204" pitchFamily="34" charset="-120"/>
                <a:ea typeface="微軟正黑體" panose="020B0604030504040204" pitchFamily="34" charset="-120"/>
              </a:rPr>
              <a:t>比雨天</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平均 </a:t>
            </a:r>
            <a:r>
              <a:rPr lang="en-US" altLang="zh-TW" sz="2800" b="1" dirty="0">
                <a:solidFill>
                  <a:prstClr val="black"/>
                </a:solidFill>
                <a:latin typeface="微軟正黑體" panose="020B0604030504040204" pitchFamily="34" charset="-120"/>
                <a:ea typeface="微軟正黑體" panose="020B0604030504040204" pitchFamily="34" charset="-120"/>
              </a:rPr>
              <a:t>=  550ms)</a:t>
            </a:r>
            <a:r>
              <a:rPr lang="zh-TW" altLang="en-US" sz="2800" b="1" dirty="0">
                <a:solidFill>
                  <a:prstClr val="black"/>
                </a:solidFill>
                <a:latin typeface="微軟正黑體" panose="020B0604030504040204" pitchFamily="34" charset="-120"/>
                <a:ea typeface="微軟正黑體" panose="020B0604030504040204" pitchFamily="34" charset="-120"/>
              </a:rPr>
              <a:t>的短</a:t>
            </a:r>
            <a:r>
              <a:rPr lang="en-US" altLang="zh-TW" sz="2800" b="1" dirty="0">
                <a:solidFill>
                  <a:prstClr val="black"/>
                </a:solidFill>
                <a:latin typeface="微軟正黑體" panose="020B0604030504040204" pitchFamily="34" charset="-120"/>
                <a:ea typeface="微軟正黑體" panose="020B0604030504040204" pitchFamily="34" charset="-120"/>
              </a:rPr>
              <a:t>(F (1, 19) = 4.99, p &lt; 0.05)</a:t>
            </a:r>
          </a:p>
        </p:txBody>
      </p:sp>
      <p:sp>
        <p:nvSpPr>
          <p:cNvPr id="12" name="矩形 11">
            <a:extLst>
              <a:ext uri="{FF2B5EF4-FFF2-40B4-BE49-F238E27FC236}">
                <a16:creationId xmlns:a16="http://schemas.microsoft.com/office/drawing/2014/main" id="{1B5E67C8-484E-4777-B351-F39C5CCE849E}"/>
              </a:ext>
            </a:extLst>
          </p:cNvPr>
          <p:cNvSpPr/>
          <p:nvPr/>
        </p:nvSpPr>
        <p:spPr>
          <a:xfrm>
            <a:off x="166633" y="4928757"/>
            <a:ext cx="11519843" cy="1384995"/>
          </a:xfrm>
          <a:prstGeom prst="rect">
            <a:avLst/>
          </a:prstGeom>
        </p:spPr>
        <p:txBody>
          <a:bodyPr wrap="square">
            <a:spAutoFit/>
          </a:bodyPr>
          <a:lstStyle/>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駕駛經驗的組別也有顯著的差異</a:t>
            </a:r>
            <a:r>
              <a:rPr lang="en-US" altLang="zh-TW" sz="2800" b="1" dirty="0">
                <a:solidFill>
                  <a:prstClr val="black"/>
                </a:solidFill>
                <a:latin typeface="微軟正黑體" panose="020B0604030504040204" pitchFamily="34" charset="-120"/>
                <a:ea typeface="微軟正黑體" panose="020B0604030504040204" pitchFamily="34" charset="-120"/>
              </a:rPr>
              <a:t>(F (1, 19) = 9.09, </a:t>
            </a:r>
            <a:r>
              <a:rPr lang="en-US" altLang="zh-TW" sz="2800" b="1" dirty="0" err="1">
                <a:solidFill>
                  <a:prstClr val="black"/>
                </a:solidFill>
                <a:latin typeface="微軟正黑體" panose="020B0604030504040204" pitchFamily="34" charset="-120"/>
                <a:ea typeface="微軟正黑體" panose="020B0604030504040204" pitchFamily="34" charset="-120"/>
              </a:rPr>
              <a:t>MSe</a:t>
            </a:r>
            <a:r>
              <a:rPr lang="en-US" altLang="zh-TW" sz="2800" b="1" dirty="0">
                <a:solidFill>
                  <a:prstClr val="black"/>
                </a:solidFill>
                <a:latin typeface="微軟正黑體" panose="020B0604030504040204" pitchFamily="34" charset="-120"/>
                <a:ea typeface="微軟正黑體" panose="020B0604030504040204" pitchFamily="34" charset="-120"/>
              </a:rPr>
              <a:t> = 10 648, p &lt; 0.05  )</a:t>
            </a:r>
          </a:p>
          <a:p>
            <a:pPr marL="457200" lvl="0" indent="-457200">
              <a:buFont typeface="微軟正黑體" panose="020B0604030504040204" pitchFamily="34" charset="-120"/>
              <a:buChar char="→"/>
            </a:pPr>
            <a:r>
              <a:rPr lang="zh-TW" altLang="en-US" sz="2800" b="1" dirty="0">
                <a:solidFill>
                  <a:prstClr val="black"/>
                </a:solidFill>
                <a:latin typeface="微軟正黑體" panose="020B0604030504040204" pitchFamily="34" charset="-120"/>
                <a:ea typeface="微軟正黑體" panose="020B0604030504040204" pitchFamily="34" charset="-120"/>
              </a:rPr>
              <a:t>教練的注視持續時間</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平均 </a:t>
            </a:r>
            <a:r>
              <a:rPr lang="en-US" altLang="zh-TW" sz="2800" b="1" dirty="0">
                <a:solidFill>
                  <a:prstClr val="black"/>
                </a:solidFill>
                <a:latin typeface="微軟正黑體" panose="020B0604030504040204" pitchFamily="34" charset="-120"/>
                <a:ea typeface="微軟正黑體" panose="020B0604030504040204" pitchFamily="34" charset="-120"/>
              </a:rPr>
              <a:t>=  431ms)</a:t>
            </a:r>
            <a:r>
              <a:rPr lang="zh-TW" altLang="en-US" sz="2800" b="1" dirty="0">
                <a:solidFill>
                  <a:prstClr val="black"/>
                </a:solidFill>
                <a:latin typeface="微軟正黑體" panose="020B0604030504040204" pitchFamily="34" charset="-120"/>
                <a:ea typeface="微軟正黑體" panose="020B0604030504040204" pitchFamily="34" charset="-120"/>
              </a:rPr>
              <a:t>小於學習員</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平均 </a:t>
            </a:r>
            <a:r>
              <a:rPr lang="en-US" altLang="zh-TW" sz="2800" b="1" dirty="0">
                <a:solidFill>
                  <a:prstClr val="black"/>
                </a:solidFill>
                <a:latin typeface="微軟正黑體" panose="020B0604030504040204" pitchFamily="34" charset="-120"/>
                <a:ea typeface="微軟正黑體" panose="020B0604030504040204" pitchFamily="34" charset="-120"/>
              </a:rPr>
              <a:t>=  567ms)</a:t>
            </a:r>
          </a:p>
        </p:txBody>
      </p:sp>
    </p:spTree>
    <p:extLst>
      <p:ext uri="{BB962C8B-B14F-4D97-AF65-F5344CB8AC3E}">
        <p14:creationId xmlns:p14="http://schemas.microsoft.com/office/powerpoint/2010/main" val="326942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文字方塊 12"/>
          <p:cNvSpPr txBox="1"/>
          <p:nvPr/>
        </p:nvSpPr>
        <p:spPr>
          <a:xfrm>
            <a:off x="627017" y="561703"/>
            <a:ext cx="13072654" cy="830997"/>
          </a:xfrm>
          <a:prstGeom prst="rect">
            <a:avLst/>
          </a:prstGeom>
          <a:noFill/>
        </p:spPr>
        <p:txBody>
          <a:bodyPr wrap="square" rtlCol="0">
            <a:spAutoFit/>
          </a:bodyPr>
          <a:lstStyle/>
          <a:p>
            <a:pPr lvl="0">
              <a:defRPr/>
            </a:pPr>
            <a:r>
              <a:rPr lang="en-US" altLang="zh-TW" sz="4800" dirty="0">
                <a:solidFill>
                  <a:prstClr val="black"/>
                </a:solidFill>
                <a:latin typeface="微軟正黑體" panose="020B0604030504040204" pitchFamily="34" charset="-120"/>
                <a:ea typeface="微軟正黑體" panose="020B0604030504040204" pitchFamily="34" charset="-120"/>
              </a:rPr>
              <a:t>Result</a:t>
            </a:r>
            <a:r>
              <a:rPr lang="zh-TW" altLang="en-US" sz="4800" dirty="0">
                <a:solidFill>
                  <a:prstClr val="black"/>
                </a:solidFill>
                <a:latin typeface="微軟正黑體" panose="020B0604030504040204" pitchFamily="34" charset="-120"/>
                <a:ea typeface="微軟正黑體" panose="020B0604030504040204" pitchFamily="34" charset="-120"/>
              </a:rPr>
              <a:t> </a:t>
            </a:r>
            <a:r>
              <a:rPr lang="en-US" altLang="zh-TW" sz="4800" dirty="0">
                <a:solidFill>
                  <a:prstClr val="black"/>
                </a:solidFill>
                <a:latin typeface="微軟正黑體" panose="020B0604030504040204" pitchFamily="34" charset="-120"/>
                <a:ea typeface="微軟正黑體" panose="020B0604030504040204" pitchFamily="34" charset="-120"/>
              </a:rPr>
              <a:t>–</a:t>
            </a:r>
            <a:r>
              <a:rPr lang="zh-TW" altLang="en-US" sz="4800" dirty="0">
                <a:solidFill>
                  <a:prstClr val="black"/>
                </a:solidFill>
                <a:latin typeface="微軟正黑體" panose="020B0604030504040204" pitchFamily="34" charset="-120"/>
                <a:ea typeface="微軟正黑體" panose="020B0604030504040204" pitchFamily="34" charset="-120"/>
              </a:rPr>
              <a:t> 視覺水平搜索</a:t>
            </a:r>
            <a:endParaRPr lang="zh-TW" altLang="en-US" sz="2800" dirty="0">
              <a:solidFill>
                <a:prstClr val="black"/>
              </a:solidFill>
              <a:latin typeface="微軟正黑體" panose="020B0604030504040204" pitchFamily="34" charset="-120"/>
              <a:ea typeface="微軟正黑體" panose="020B0604030504040204" pitchFamily="34" charset="-120"/>
            </a:endParaRPr>
          </a:p>
        </p:txBody>
      </p:sp>
      <p:sp>
        <p:nvSpPr>
          <p:cNvPr id="2" name="矩形 1">
            <a:extLst>
              <a:ext uri="{FF2B5EF4-FFF2-40B4-BE49-F238E27FC236}">
                <a16:creationId xmlns:a16="http://schemas.microsoft.com/office/drawing/2014/main" id="{051FC9A5-4590-48D0-8427-D3FE4047653B}"/>
              </a:ext>
            </a:extLst>
          </p:cNvPr>
          <p:cNvSpPr/>
          <p:nvPr/>
        </p:nvSpPr>
        <p:spPr>
          <a:xfrm>
            <a:off x="278147" y="1575504"/>
            <a:ext cx="11229912" cy="954107"/>
          </a:xfrm>
          <a:prstGeom prst="rect">
            <a:avLst/>
          </a:prstGeom>
        </p:spPr>
        <p:txBody>
          <a:bodyPr wrap="square">
            <a:spAutoFit/>
          </a:bodyPr>
          <a:lstStyle/>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在</a:t>
            </a:r>
            <a:r>
              <a:rPr lang="en-US" altLang="zh-TW" sz="2800" b="1" dirty="0">
                <a:solidFill>
                  <a:prstClr val="black"/>
                </a:solidFill>
                <a:latin typeface="微軟正黑體" panose="020B0604030504040204" pitchFamily="34" charset="-120"/>
                <a:ea typeface="微軟正黑體" panose="020B0604030504040204" pitchFamily="34" charset="-120"/>
              </a:rPr>
              <a:t>3</a:t>
            </a:r>
            <a:r>
              <a:rPr lang="zh-TW" altLang="en-US" sz="2800" b="1" dirty="0">
                <a:solidFill>
                  <a:prstClr val="black"/>
                </a:solidFill>
                <a:latin typeface="微軟正黑體" panose="020B0604030504040204" pitchFamily="34" charset="-120"/>
                <a:ea typeface="微軟正黑體" panose="020B0604030504040204" pitchFamily="34" charset="-120"/>
              </a:rPr>
              <a:t>個道路街景的能見度中沒有顯著的差異</a:t>
            </a:r>
            <a:r>
              <a:rPr lang="en-US" altLang="zh-TW" sz="2800" b="1" dirty="0">
                <a:solidFill>
                  <a:prstClr val="black"/>
                </a:solidFill>
                <a:latin typeface="微軟正黑體" panose="020B0604030504040204" pitchFamily="34" charset="-120"/>
                <a:ea typeface="微軟正黑體" panose="020B0604030504040204" pitchFamily="34" charset="-120"/>
              </a:rPr>
              <a:t>(F (1.5, 29) = 1.06, </a:t>
            </a:r>
            <a:r>
              <a:rPr lang="en-US" altLang="zh-TW" sz="2800" b="1" dirty="0" err="1">
                <a:solidFill>
                  <a:prstClr val="black"/>
                </a:solidFill>
                <a:latin typeface="微軟正黑體" panose="020B0604030504040204" pitchFamily="34" charset="-120"/>
                <a:ea typeface="微軟正黑體" panose="020B0604030504040204" pitchFamily="34" charset="-120"/>
              </a:rPr>
              <a:t>MSe</a:t>
            </a:r>
            <a:r>
              <a:rPr lang="en-US" altLang="zh-TW" sz="2800" b="1" dirty="0">
                <a:solidFill>
                  <a:prstClr val="black"/>
                </a:solidFill>
                <a:latin typeface="微軟正黑體" panose="020B0604030504040204" pitchFamily="34" charset="-120"/>
                <a:ea typeface="微軟正黑體" panose="020B0604030504040204" pitchFamily="34" charset="-120"/>
              </a:rPr>
              <a:t> = 0.96, p = 0.34 )</a:t>
            </a:r>
          </a:p>
        </p:txBody>
      </p:sp>
      <p:sp>
        <p:nvSpPr>
          <p:cNvPr id="12" name="矩形 11">
            <a:extLst>
              <a:ext uri="{FF2B5EF4-FFF2-40B4-BE49-F238E27FC236}">
                <a16:creationId xmlns:a16="http://schemas.microsoft.com/office/drawing/2014/main" id="{1B5E67C8-484E-4777-B351-F39C5CCE849E}"/>
              </a:ext>
            </a:extLst>
          </p:cNvPr>
          <p:cNvSpPr/>
          <p:nvPr/>
        </p:nvSpPr>
        <p:spPr>
          <a:xfrm>
            <a:off x="278147" y="2598235"/>
            <a:ext cx="11519843" cy="1815882"/>
          </a:xfrm>
          <a:prstGeom prst="rect">
            <a:avLst/>
          </a:prstGeom>
        </p:spPr>
        <p:txBody>
          <a:bodyPr wrap="square">
            <a:spAutoFit/>
          </a:bodyPr>
          <a:lstStyle/>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駕駛經驗的組別有顯著的差異</a:t>
            </a:r>
            <a:r>
              <a:rPr lang="en-US" altLang="zh-TW" sz="2800" b="1" dirty="0">
                <a:solidFill>
                  <a:prstClr val="black"/>
                </a:solidFill>
                <a:latin typeface="微軟正黑體" panose="020B0604030504040204" pitchFamily="34" charset="-120"/>
                <a:ea typeface="微軟正黑體" panose="020B0604030504040204" pitchFamily="34" charset="-120"/>
              </a:rPr>
              <a:t>(F (1, 19) = 40.27, </a:t>
            </a:r>
            <a:r>
              <a:rPr lang="en-US" altLang="zh-TW" sz="2800" b="1" dirty="0" err="1">
                <a:solidFill>
                  <a:prstClr val="black"/>
                </a:solidFill>
                <a:latin typeface="微軟正黑體" panose="020B0604030504040204" pitchFamily="34" charset="-120"/>
                <a:ea typeface="微軟正黑體" panose="020B0604030504040204" pitchFamily="34" charset="-120"/>
              </a:rPr>
              <a:t>MSe</a:t>
            </a:r>
            <a:r>
              <a:rPr lang="en-US" altLang="zh-TW" sz="2800" b="1" dirty="0">
                <a:solidFill>
                  <a:prstClr val="black"/>
                </a:solidFill>
                <a:latin typeface="微軟正黑體" panose="020B0604030504040204" pitchFamily="34" charset="-120"/>
                <a:ea typeface="微軟正黑體" panose="020B0604030504040204" pitchFamily="34" charset="-120"/>
              </a:rPr>
              <a:t> = 2.41, p &lt; 0.001 )</a:t>
            </a:r>
          </a:p>
          <a:p>
            <a:pPr marL="457200" lvl="0" indent="-457200">
              <a:buFont typeface="微軟正黑體" panose="020B0604030504040204" pitchFamily="34" charset="-120"/>
              <a:buChar char="→"/>
            </a:pPr>
            <a:r>
              <a:rPr lang="zh-TW" altLang="en-US" sz="2800" b="1" dirty="0">
                <a:solidFill>
                  <a:prstClr val="black"/>
                </a:solidFill>
                <a:latin typeface="微軟正黑體" panose="020B0604030504040204" pitchFamily="34" charset="-120"/>
                <a:ea typeface="微軟正黑體" panose="020B0604030504040204" pitchFamily="34" charset="-120"/>
              </a:rPr>
              <a:t>教練在水平軸的搜索範圍</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平均 </a:t>
            </a:r>
            <a:r>
              <a:rPr lang="en-US" altLang="zh-TW" sz="2800" b="1" dirty="0">
                <a:solidFill>
                  <a:prstClr val="black"/>
                </a:solidFill>
                <a:latin typeface="微軟正黑體" panose="020B0604030504040204" pitchFamily="34" charset="-120"/>
                <a:ea typeface="微軟正黑體" panose="020B0604030504040204" pitchFamily="34" charset="-120"/>
              </a:rPr>
              <a:t>=  10.6°)</a:t>
            </a:r>
            <a:r>
              <a:rPr lang="zh-TW" altLang="en-US" sz="2800" b="1" dirty="0">
                <a:solidFill>
                  <a:prstClr val="black"/>
                </a:solidFill>
                <a:latin typeface="微軟正黑體" panose="020B0604030504040204" pitchFamily="34" charset="-120"/>
                <a:ea typeface="微軟正黑體" panose="020B0604030504040204" pitchFamily="34" charset="-120"/>
              </a:rPr>
              <a:t>比學習員</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平均 </a:t>
            </a:r>
            <a:r>
              <a:rPr lang="en-US" altLang="zh-TW" sz="2800" b="1" dirty="0">
                <a:solidFill>
                  <a:prstClr val="black"/>
                </a:solidFill>
                <a:latin typeface="微軟正黑體" panose="020B0604030504040204" pitchFamily="34" charset="-120"/>
                <a:ea typeface="微軟正黑體" panose="020B0604030504040204" pitchFamily="34" charset="-120"/>
              </a:rPr>
              <a:t>=  6.2°)</a:t>
            </a:r>
            <a:r>
              <a:rPr lang="zh-TW" altLang="en-US" sz="2800" b="1" dirty="0">
                <a:solidFill>
                  <a:prstClr val="black"/>
                </a:solidFill>
                <a:latin typeface="微軟正黑體" panose="020B0604030504040204" pitchFamily="34" charset="-120"/>
                <a:ea typeface="微軟正黑體" panose="020B0604030504040204" pitchFamily="34" charset="-120"/>
              </a:rPr>
              <a:t>有更水平的搜索範圍</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pic>
        <p:nvPicPr>
          <p:cNvPr id="3" name="圖片 2">
            <a:extLst>
              <a:ext uri="{FF2B5EF4-FFF2-40B4-BE49-F238E27FC236}">
                <a16:creationId xmlns:a16="http://schemas.microsoft.com/office/drawing/2014/main" id="{58D372DE-9D8F-4E84-BF0F-6AB7938208D4}"/>
              </a:ext>
            </a:extLst>
          </p:cNvPr>
          <p:cNvPicPr>
            <a:picLocks noChangeAspect="1"/>
          </p:cNvPicPr>
          <p:nvPr/>
        </p:nvPicPr>
        <p:blipFill>
          <a:blip r:embed="rId3"/>
          <a:stretch>
            <a:fillRect/>
          </a:stretch>
        </p:blipFill>
        <p:spPr>
          <a:xfrm>
            <a:off x="3791415" y="4014439"/>
            <a:ext cx="8122438" cy="2843561"/>
          </a:xfrm>
          <a:prstGeom prst="rect">
            <a:avLst/>
          </a:prstGeom>
        </p:spPr>
      </p:pic>
    </p:spTree>
    <p:extLst>
      <p:ext uri="{BB962C8B-B14F-4D97-AF65-F5344CB8AC3E}">
        <p14:creationId xmlns:p14="http://schemas.microsoft.com/office/powerpoint/2010/main" val="26260209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文字方塊 12"/>
          <p:cNvSpPr txBox="1"/>
          <p:nvPr/>
        </p:nvSpPr>
        <p:spPr>
          <a:xfrm>
            <a:off x="627017" y="561703"/>
            <a:ext cx="13072654" cy="830997"/>
          </a:xfrm>
          <a:prstGeom prst="rect">
            <a:avLst/>
          </a:prstGeom>
          <a:noFill/>
        </p:spPr>
        <p:txBody>
          <a:bodyPr wrap="square" rtlCol="0">
            <a:spAutoFit/>
          </a:bodyPr>
          <a:lstStyle/>
          <a:p>
            <a:pPr lvl="0">
              <a:defRPr/>
            </a:pPr>
            <a:r>
              <a:rPr lang="en-US" altLang="zh-TW" sz="4800" dirty="0">
                <a:solidFill>
                  <a:prstClr val="black"/>
                </a:solidFill>
                <a:latin typeface="微軟正黑體" panose="020B0604030504040204" pitchFamily="34" charset="-120"/>
                <a:ea typeface="微軟正黑體" panose="020B0604030504040204" pitchFamily="34" charset="-120"/>
              </a:rPr>
              <a:t>Result</a:t>
            </a:r>
            <a:r>
              <a:rPr lang="zh-TW" altLang="en-US" sz="4800" dirty="0">
                <a:solidFill>
                  <a:prstClr val="black"/>
                </a:solidFill>
                <a:latin typeface="微軟正黑體" panose="020B0604030504040204" pitchFamily="34" charset="-120"/>
                <a:ea typeface="微軟正黑體" panose="020B0604030504040204" pitchFamily="34" charset="-120"/>
              </a:rPr>
              <a:t> </a:t>
            </a:r>
            <a:r>
              <a:rPr lang="en-US" altLang="zh-TW" sz="4800" dirty="0">
                <a:solidFill>
                  <a:prstClr val="black"/>
                </a:solidFill>
                <a:latin typeface="微軟正黑體" panose="020B0604030504040204" pitchFamily="34" charset="-120"/>
                <a:ea typeface="微軟正黑體" panose="020B0604030504040204" pitchFamily="34" charset="-120"/>
              </a:rPr>
              <a:t>–</a:t>
            </a:r>
            <a:r>
              <a:rPr lang="zh-TW" altLang="en-US" sz="4800" dirty="0">
                <a:solidFill>
                  <a:prstClr val="black"/>
                </a:solidFill>
                <a:latin typeface="微軟正黑體" panose="020B0604030504040204" pitchFamily="34" charset="-120"/>
                <a:ea typeface="微軟正黑體" panose="020B0604030504040204" pitchFamily="34" charset="-120"/>
              </a:rPr>
              <a:t> 視覺垂直搜索</a:t>
            </a:r>
            <a:endParaRPr lang="zh-TW" altLang="en-US" sz="2800" dirty="0">
              <a:solidFill>
                <a:prstClr val="black"/>
              </a:solidFill>
              <a:latin typeface="微軟正黑體" panose="020B0604030504040204" pitchFamily="34" charset="-120"/>
              <a:ea typeface="微軟正黑體" panose="020B0604030504040204" pitchFamily="34" charset="-120"/>
            </a:endParaRPr>
          </a:p>
        </p:txBody>
      </p:sp>
      <p:sp>
        <p:nvSpPr>
          <p:cNvPr id="2" name="矩形 1">
            <a:extLst>
              <a:ext uri="{FF2B5EF4-FFF2-40B4-BE49-F238E27FC236}">
                <a16:creationId xmlns:a16="http://schemas.microsoft.com/office/drawing/2014/main" id="{051FC9A5-4590-48D0-8427-D3FE4047653B}"/>
              </a:ext>
            </a:extLst>
          </p:cNvPr>
          <p:cNvSpPr/>
          <p:nvPr/>
        </p:nvSpPr>
        <p:spPr>
          <a:xfrm>
            <a:off x="278147" y="1575504"/>
            <a:ext cx="11229912" cy="3108543"/>
          </a:xfrm>
          <a:prstGeom prst="rect">
            <a:avLst/>
          </a:prstGeom>
        </p:spPr>
        <p:txBody>
          <a:bodyPr wrap="square">
            <a:spAutoFit/>
          </a:bodyPr>
          <a:lstStyle/>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在</a:t>
            </a:r>
            <a:r>
              <a:rPr lang="en-US" altLang="zh-TW" sz="2800" b="1" dirty="0">
                <a:solidFill>
                  <a:prstClr val="black"/>
                </a:solidFill>
                <a:latin typeface="微軟正黑體" panose="020B0604030504040204" pitchFamily="34" charset="-120"/>
                <a:ea typeface="微軟正黑體" panose="020B0604030504040204" pitchFamily="34" charset="-120"/>
              </a:rPr>
              <a:t>3</a:t>
            </a:r>
            <a:r>
              <a:rPr lang="zh-TW" altLang="en-US" sz="2800" b="1" dirty="0">
                <a:solidFill>
                  <a:prstClr val="black"/>
                </a:solidFill>
                <a:latin typeface="微軟正黑體" panose="020B0604030504040204" pitchFamily="34" charset="-120"/>
                <a:ea typeface="微軟正黑體" panose="020B0604030504040204" pitchFamily="34" charset="-120"/>
              </a:rPr>
              <a:t>個道路街景的能見度中有顯著的差異</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pt-BR" altLang="zh-TW" sz="2800" b="1" dirty="0">
                <a:solidFill>
                  <a:prstClr val="black"/>
                </a:solidFill>
                <a:latin typeface="微軟正黑體" panose="020B0604030504040204" pitchFamily="34" charset="-120"/>
                <a:ea typeface="微軟正黑體" panose="020B0604030504040204" pitchFamily="34" charset="-120"/>
              </a:rPr>
              <a:t>F</a:t>
            </a:r>
            <a:r>
              <a:rPr lang="zh-TW" altLang="pt-BR" sz="2800" b="1" dirty="0">
                <a:solidFill>
                  <a:prstClr val="black"/>
                </a:solidFill>
                <a:latin typeface="微軟正黑體" panose="020B0604030504040204" pitchFamily="34" charset="-120"/>
                <a:ea typeface="微軟正黑體" panose="020B0604030504040204" pitchFamily="34" charset="-120"/>
              </a:rPr>
              <a:t>（</a:t>
            </a:r>
            <a:r>
              <a:rPr lang="pt-BR" altLang="zh-TW" sz="2800" b="1" dirty="0">
                <a:solidFill>
                  <a:prstClr val="black"/>
                </a:solidFill>
                <a:latin typeface="微軟正黑體" panose="020B0604030504040204" pitchFamily="34" charset="-120"/>
                <a:ea typeface="微軟正黑體" panose="020B0604030504040204" pitchFamily="34" charset="-120"/>
              </a:rPr>
              <a:t>2</a:t>
            </a:r>
            <a:r>
              <a:rPr lang="zh-TW" altLang="pt-BR" sz="2800" b="1" dirty="0">
                <a:solidFill>
                  <a:prstClr val="black"/>
                </a:solidFill>
                <a:latin typeface="微軟正黑體" panose="020B0604030504040204" pitchFamily="34" charset="-120"/>
                <a:ea typeface="微軟正黑體" panose="020B0604030504040204" pitchFamily="34" charset="-120"/>
              </a:rPr>
              <a:t>，</a:t>
            </a:r>
            <a:r>
              <a:rPr lang="pt-BR" altLang="zh-TW" sz="2800" b="1" dirty="0">
                <a:solidFill>
                  <a:prstClr val="black"/>
                </a:solidFill>
                <a:latin typeface="微軟正黑體" panose="020B0604030504040204" pitchFamily="34" charset="-120"/>
                <a:ea typeface="微軟正黑體" panose="020B0604030504040204" pitchFamily="34" charset="-120"/>
              </a:rPr>
              <a:t>38</a:t>
            </a:r>
            <a:r>
              <a:rPr lang="zh-TW" altLang="pt-BR" sz="2800" b="1" dirty="0">
                <a:solidFill>
                  <a:prstClr val="black"/>
                </a:solidFill>
                <a:latin typeface="微軟正黑體" panose="020B0604030504040204" pitchFamily="34" charset="-120"/>
                <a:ea typeface="微軟正黑體" panose="020B0604030504040204" pitchFamily="34" charset="-120"/>
              </a:rPr>
              <a:t>） </a:t>
            </a:r>
            <a:r>
              <a:rPr lang="pt-BR" altLang="zh-TW" sz="2800" b="1" dirty="0">
                <a:solidFill>
                  <a:prstClr val="black"/>
                </a:solidFill>
                <a:latin typeface="微軟正黑體" panose="020B0604030504040204" pitchFamily="34" charset="-120"/>
                <a:ea typeface="微軟正黑體" panose="020B0604030504040204" pitchFamily="34" charset="-120"/>
              </a:rPr>
              <a:t>=  3.50</a:t>
            </a:r>
            <a:r>
              <a:rPr lang="zh-TW" altLang="pt-BR" sz="2800" b="1" dirty="0">
                <a:solidFill>
                  <a:prstClr val="black"/>
                </a:solidFill>
                <a:latin typeface="微軟正黑體" panose="020B0604030504040204" pitchFamily="34" charset="-120"/>
                <a:ea typeface="微軟正黑體" panose="020B0604030504040204" pitchFamily="34" charset="-120"/>
              </a:rPr>
              <a:t>，</a:t>
            </a:r>
            <a:r>
              <a:rPr lang="pt-BR" altLang="zh-TW" sz="2800" b="1" dirty="0">
                <a:solidFill>
                  <a:prstClr val="black"/>
                </a:solidFill>
                <a:latin typeface="微軟正黑體" panose="020B0604030504040204" pitchFamily="34" charset="-120"/>
                <a:ea typeface="微軟正黑體" panose="020B0604030504040204" pitchFamily="34" charset="-120"/>
              </a:rPr>
              <a:t>MS e  =  0.13</a:t>
            </a:r>
            <a:r>
              <a:rPr lang="zh-TW" altLang="pt-BR" sz="2800" b="1" dirty="0">
                <a:solidFill>
                  <a:prstClr val="black"/>
                </a:solidFill>
                <a:latin typeface="微軟正黑體" panose="020B0604030504040204" pitchFamily="34" charset="-120"/>
                <a:ea typeface="微軟正黑體" panose="020B0604030504040204" pitchFamily="34" charset="-120"/>
              </a:rPr>
              <a:t>，</a:t>
            </a:r>
            <a:r>
              <a:rPr lang="pt-BR" altLang="zh-TW" sz="2800" b="1" dirty="0">
                <a:solidFill>
                  <a:prstClr val="black"/>
                </a:solidFill>
                <a:latin typeface="微軟正黑體" panose="020B0604030504040204" pitchFamily="34" charset="-120"/>
                <a:ea typeface="微軟正黑體" panose="020B0604030504040204" pitchFamily="34" charset="-120"/>
              </a:rPr>
              <a:t>p  &lt;  0.05</a:t>
            </a:r>
            <a:r>
              <a:rPr lang="en-US" altLang="zh-TW" sz="2800" b="1" dirty="0">
                <a:solidFill>
                  <a:prstClr val="black"/>
                </a:solidFill>
                <a:latin typeface="微軟正黑體" panose="020B0604030504040204" pitchFamily="34" charset="-120"/>
                <a:ea typeface="微軟正黑體" panose="020B0604030504040204" pitchFamily="34" charset="-120"/>
              </a:rPr>
              <a:t>)</a:t>
            </a:r>
          </a:p>
          <a:p>
            <a:pPr marL="457200" lvl="0" indent="-457200">
              <a:buFont typeface="微軟正黑體" panose="020B0604030504040204" pitchFamily="34" charset="-120"/>
              <a:buChar char="→"/>
            </a:pPr>
            <a:r>
              <a:rPr lang="zh-TW" altLang="en-US" sz="2800" b="1" dirty="0">
                <a:solidFill>
                  <a:prstClr val="black"/>
                </a:solidFill>
                <a:latin typeface="微軟正黑體" panose="020B0604030504040204" pitchFamily="34" charset="-120"/>
                <a:ea typeface="微軟正黑體" panose="020B0604030504040204" pitchFamily="34" charset="-120"/>
              </a:rPr>
              <a:t>白天路線的垂直搜索範圍</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平均 </a:t>
            </a:r>
            <a:r>
              <a:rPr lang="en-US" altLang="zh-TW" sz="2800" b="1" dirty="0">
                <a:solidFill>
                  <a:prstClr val="black"/>
                </a:solidFill>
                <a:latin typeface="微軟正黑體" panose="020B0604030504040204" pitchFamily="34" charset="-120"/>
                <a:ea typeface="微軟正黑體" panose="020B0604030504040204" pitchFamily="34" charset="-120"/>
              </a:rPr>
              <a:t>=   3.2°)</a:t>
            </a:r>
            <a:r>
              <a:rPr lang="zh-TW" altLang="en-US" sz="2800" b="1" dirty="0">
                <a:solidFill>
                  <a:prstClr val="black"/>
                </a:solidFill>
                <a:latin typeface="微軟正黑體" panose="020B0604030504040204" pitchFamily="34" charset="-120"/>
                <a:ea typeface="微軟正黑體" panose="020B0604030504040204" pitchFamily="34" charset="-120"/>
              </a:rPr>
              <a:t>與其他兩條路線（平均 </a:t>
            </a:r>
            <a:r>
              <a:rPr lang="en-US" altLang="zh-TW" sz="2800" b="1" dirty="0">
                <a:solidFill>
                  <a:prstClr val="black"/>
                </a:solidFill>
                <a:latin typeface="微軟正黑體" panose="020B0604030504040204" pitchFamily="34" charset="-120"/>
                <a:ea typeface="微軟正黑體" panose="020B0604030504040204" pitchFamily="34" charset="-120"/>
              </a:rPr>
              <a:t>=   3.3°)</a:t>
            </a:r>
            <a:r>
              <a:rPr lang="zh-TW" altLang="en-US" sz="2800" b="1" dirty="0">
                <a:solidFill>
                  <a:prstClr val="black"/>
                </a:solidFill>
                <a:latin typeface="微軟正黑體" panose="020B0604030504040204" pitchFamily="34" charset="-120"/>
                <a:ea typeface="微軟正黑體" panose="020B0604030504040204" pitchFamily="34" charset="-120"/>
              </a:rPr>
              <a:t>之間沒有顯著差異</a:t>
            </a:r>
            <a:r>
              <a:rPr lang="en-US" altLang="zh-TW" sz="2800" b="1" dirty="0">
                <a:solidFill>
                  <a:prstClr val="black"/>
                </a:solidFill>
                <a:latin typeface="微軟正黑體" panose="020B0604030504040204" pitchFamily="34" charset="-120"/>
                <a:ea typeface="微軟正黑體" panose="020B0604030504040204" pitchFamily="34" charset="-120"/>
              </a:rPr>
              <a:t>(F (1, 19) = 0.25, </a:t>
            </a:r>
            <a:r>
              <a:rPr lang="en-US" altLang="zh-TW" sz="2800" b="1" dirty="0" err="1">
                <a:solidFill>
                  <a:prstClr val="black"/>
                </a:solidFill>
                <a:latin typeface="微軟正黑體" panose="020B0604030504040204" pitchFamily="34" charset="-120"/>
                <a:ea typeface="微軟正黑體" panose="020B0604030504040204" pitchFamily="34" charset="-120"/>
              </a:rPr>
              <a:t>MSe</a:t>
            </a:r>
            <a:r>
              <a:rPr lang="en-US" altLang="zh-TW" sz="2800" b="1" dirty="0">
                <a:solidFill>
                  <a:prstClr val="black"/>
                </a:solidFill>
                <a:latin typeface="微軟正黑體" panose="020B0604030504040204" pitchFamily="34" charset="-120"/>
                <a:ea typeface="微軟正黑體" panose="020B0604030504040204" pitchFamily="34" charset="-120"/>
              </a:rPr>
              <a:t> = 0.23, p = 0.62)</a:t>
            </a:r>
          </a:p>
          <a:p>
            <a:pPr marL="457200" lvl="0" indent="-457200">
              <a:buFont typeface="微軟正黑體" panose="020B0604030504040204" pitchFamily="34" charset="-120"/>
              <a:buChar char="→"/>
            </a:pPr>
            <a:r>
              <a:rPr lang="zh-TW" altLang="en-US" sz="2800" b="1" dirty="0">
                <a:solidFill>
                  <a:prstClr val="black"/>
                </a:solidFill>
                <a:latin typeface="微軟正黑體" panose="020B0604030504040204" pitchFamily="34" charset="-120"/>
                <a:ea typeface="微軟正黑體" panose="020B0604030504040204" pitchFamily="34" charset="-120"/>
              </a:rPr>
              <a:t>但在黑夜的垂直搜索範圍</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平均 </a:t>
            </a:r>
            <a:r>
              <a:rPr lang="en-US" altLang="zh-TW" sz="2800" b="1" dirty="0">
                <a:solidFill>
                  <a:prstClr val="black"/>
                </a:solidFill>
                <a:latin typeface="微軟正黑體" panose="020B0604030504040204" pitchFamily="34" charset="-120"/>
                <a:ea typeface="微軟正黑體" panose="020B0604030504040204" pitchFamily="34" charset="-120"/>
              </a:rPr>
              <a:t>= 3.4° )</a:t>
            </a:r>
            <a:r>
              <a:rPr lang="zh-TW" altLang="en-US" sz="2800" b="1" dirty="0">
                <a:solidFill>
                  <a:prstClr val="black"/>
                </a:solidFill>
                <a:latin typeface="微軟正黑體" panose="020B0604030504040204" pitchFamily="34" charset="-120"/>
                <a:ea typeface="微軟正黑體" panose="020B0604030504040204" pitchFamily="34" charset="-120"/>
              </a:rPr>
              <a:t>比雨天</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平均 </a:t>
            </a:r>
            <a:r>
              <a:rPr lang="en-US" altLang="zh-TW" sz="2800" b="1" dirty="0">
                <a:solidFill>
                  <a:prstClr val="black"/>
                </a:solidFill>
                <a:latin typeface="微軟正黑體" panose="020B0604030504040204" pitchFamily="34" charset="-120"/>
                <a:ea typeface="微軟正黑體" panose="020B0604030504040204" pitchFamily="34" charset="-120"/>
              </a:rPr>
              <a:t>=  3.1°)</a:t>
            </a:r>
            <a:r>
              <a:rPr lang="zh-TW" altLang="en-US" sz="2800" b="1" dirty="0">
                <a:solidFill>
                  <a:prstClr val="black"/>
                </a:solidFill>
                <a:latin typeface="微軟正黑體" panose="020B0604030504040204" pitchFamily="34" charset="-120"/>
                <a:ea typeface="微軟正黑體" panose="020B0604030504040204" pitchFamily="34" charset="-120"/>
              </a:rPr>
              <a:t>大</a:t>
            </a:r>
            <a:r>
              <a:rPr lang="en-US" altLang="zh-TW" sz="2800" b="1" dirty="0">
                <a:solidFill>
                  <a:prstClr val="black"/>
                </a:solidFill>
                <a:latin typeface="微軟正黑體" panose="020B0604030504040204" pitchFamily="34" charset="-120"/>
                <a:ea typeface="微軟正黑體" panose="020B0604030504040204" pitchFamily="34" charset="-120"/>
              </a:rPr>
              <a:t>(F (1, 19) = 8.44, </a:t>
            </a:r>
            <a:r>
              <a:rPr lang="en-US" altLang="zh-TW" sz="2800" b="1" dirty="0" err="1">
                <a:solidFill>
                  <a:prstClr val="black"/>
                </a:solidFill>
                <a:latin typeface="微軟正黑體" panose="020B0604030504040204" pitchFamily="34" charset="-120"/>
                <a:ea typeface="微軟正黑體" panose="020B0604030504040204" pitchFamily="34" charset="-120"/>
              </a:rPr>
              <a:t>MSe</a:t>
            </a:r>
            <a:r>
              <a:rPr lang="en-US" altLang="zh-TW" sz="2800" b="1" dirty="0">
                <a:solidFill>
                  <a:prstClr val="black"/>
                </a:solidFill>
                <a:latin typeface="微軟正黑體" panose="020B0604030504040204" pitchFamily="34" charset="-120"/>
                <a:ea typeface="微軟正黑體" panose="020B0604030504040204" pitchFamily="34" charset="-120"/>
              </a:rPr>
              <a:t> = 0.20, p &lt; 0.05)</a:t>
            </a:r>
          </a:p>
          <a:p>
            <a:pPr marL="457200" lvl="0" indent="-457200">
              <a:buFont typeface="微軟正黑體" panose="020B0604030504040204" pitchFamily="34" charset="-120"/>
              <a:buChar char="→"/>
            </a:pP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
        <p:nvSpPr>
          <p:cNvPr id="12" name="矩形 11">
            <a:extLst>
              <a:ext uri="{FF2B5EF4-FFF2-40B4-BE49-F238E27FC236}">
                <a16:creationId xmlns:a16="http://schemas.microsoft.com/office/drawing/2014/main" id="{1B5E67C8-484E-4777-B351-F39C5CCE849E}"/>
              </a:ext>
            </a:extLst>
          </p:cNvPr>
          <p:cNvSpPr/>
          <p:nvPr/>
        </p:nvSpPr>
        <p:spPr>
          <a:xfrm>
            <a:off x="278147" y="4480415"/>
            <a:ext cx="11519843" cy="954107"/>
          </a:xfrm>
          <a:prstGeom prst="rect">
            <a:avLst/>
          </a:prstGeom>
        </p:spPr>
        <p:txBody>
          <a:bodyPr wrap="square">
            <a:spAutoFit/>
          </a:bodyPr>
          <a:lstStyle/>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駕駛經驗的組別沒有顯著的差異</a:t>
            </a:r>
            <a:r>
              <a:rPr lang="en-US" altLang="zh-TW" sz="2800" b="1" dirty="0">
                <a:solidFill>
                  <a:prstClr val="black"/>
                </a:solidFill>
                <a:latin typeface="微軟正黑體" panose="020B0604030504040204" pitchFamily="34" charset="-120"/>
                <a:ea typeface="微軟正黑體" panose="020B0604030504040204" pitchFamily="34" charset="-120"/>
              </a:rPr>
              <a:t>(F (1, 19) = 0.07, </a:t>
            </a:r>
            <a:r>
              <a:rPr lang="en-US" altLang="zh-TW" sz="2800" b="1" dirty="0" err="1">
                <a:solidFill>
                  <a:prstClr val="black"/>
                </a:solidFill>
                <a:latin typeface="微軟正黑體" panose="020B0604030504040204" pitchFamily="34" charset="-120"/>
                <a:ea typeface="微軟正黑體" panose="020B0604030504040204" pitchFamily="34" charset="-120"/>
              </a:rPr>
              <a:t>MSe</a:t>
            </a:r>
            <a:r>
              <a:rPr lang="en-US" altLang="zh-TW" sz="2800" b="1" dirty="0">
                <a:solidFill>
                  <a:prstClr val="black"/>
                </a:solidFill>
                <a:latin typeface="微軟正黑體" panose="020B0604030504040204" pitchFamily="34" charset="-120"/>
                <a:ea typeface="微軟正黑體" panose="020B0604030504040204" pitchFamily="34" charset="-120"/>
              </a:rPr>
              <a:t> = 0.27, p = 0.80 )</a:t>
            </a:r>
          </a:p>
        </p:txBody>
      </p:sp>
    </p:spTree>
    <p:extLst>
      <p:ext uri="{BB962C8B-B14F-4D97-AF65-F5344CB8AC3E}">
        <p14:creationId xmlns:p14="http://schemas.microsoft.com/office/powerpoint/2010/main" val="6432881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文字方塊 12"/>
          <p:cNvSpPr txBox="1"/>
          <p:nvPr/>
        </p:nvSpPr>
        <p:spPr>
          <a:xfrm>
            <a:off x="627017" y="561703"/>
            <a:ext cx="13072654" cy="830997"/>
          </a:xfrm>
          <a:prstGeom prst="rect">
            <a:avLst/>
          </a:prstGeom>
          <a:noFill/>
        </p:spPr>
        <p:txBody>
          <a:bodyPr wrap="square" rtlCol="0">
            <a:spAutoFit/>
          </a:bodyPr>
          <a:lstStyle/>
          <a:p>
            <a:pPr lvl="0">
              <a:defRPr/>
            </a:pPr>
            <a:r>
              <a:rPr lang="en-US" altLang="zh-TW" sz="4800" dirty="0">
                <a:solidFill>
                  <a:prstClr val="black"/>
                </a:solidFill>
                <a:latin typeface="微軟正黑體" panose="020B0604030504040204" pitchFamily="34" charset="-120"/>
                <a:ea typeface="微軟正黑體" panose="020B0604030504040204" pitchFamily="34" charset="-120"/>
              </a:rPr>
              <a:t>Result</a:t>
            </a:r>
            <a:r>
              <a:rPr lang="zh-TW" altLang="en-US" sz="4800" dirty="0">
                <a:solidFill>
                  <a:prstClr val="black"/>
                </a:solidFill>
                <a:latin typeface="微軟正黑體" panose="020B0604030504040204" pitchFamily="34" charset="-120"/>
                <a:ea typeface="微軟正黑體" panose="020B0604030504040204" pitchFamily="34" charset="-120"/>
              </a:rPr>
              <a:t> </a:t>
            </a:r>
            <a:r>
              <a:rPr lang="en-US" altLang="zh-TW" sz="4800" dirty="0">
                <a:solidFill>
                  <a:prstClr val="black"/>
                </a:solidFill>
                <a:latin typeface="微軟正黑體" panose="020B0604030504040204" pitchFamily="34" charset="-120"/>
                <a:ea typeface="微軟正黑體" panose="020B0604030504040204" pitchFamily="34" charset="-120"/>
              </a:rPr>
              <a:t>–</a:t>
            </a:r>
            <a:r>
              <a:rPr lang="zh-TW" altLang="en-US" sz="4800" dirty="0">
                <a:solidFill>
                  <a:prstClr val="black"/>
                </a:solidFill>
                <a:latin typeface="微軟正黑體" panose="020B0604030504040204" pitchFamily="34" charset="-120"/>
                <a:ea typeface="微軟正黑體" panose="020B0604030504040204" pitchFamily="34" charset="-120"/>
              </a:rPr>
              <a:t> 瞳孔直徑</a:t>
            </a:r>
            <a:endParaRPr lang="zh-TW" altLang="en-US" sz="2800" dirty="0">
              <a:solidFill>
                <a:prstClr val="black"/>
              </a:solidFill>
              <a:latin typeface="微軟正黑體" panose="020B0604030504040204" pitchFamily="34" charset="-120"/>
              <a:ea typeface="微軟正黑體" panose="020B0604030504040204" pitchFamily="34" charset="-120"/>
            </a:endParaRPr>
          </a:p>
        </p:txBody>
      </p:sp>
      <p:sp>
        <p:nvSpPr>
          <p:cNvPr id="2" name="矩形 1">
            <a:extLst>
              <a:ext uri="{FF2B5EF4-FFF2-40B4-BE49-F238E27FC236}">
                <a16:creationId xmlns:a16="http://schemas.microsoft.com/office/drawing/2014/main" id="{051FC9A5-4590-48D0-8427-D3FE4047653B}"/>
              </a:ext>
            </a:extLst>
          </p:cNvPr>
          <p:cNvSpPr/>
          <p:nvPr/>
        </p:nvSpPr>
        <p:spPr>
          <a:xfrm>
            <a:off x="278147" y="1575504"/>
            <a:ext cx="11229912" cy="2677656"/>
          </a:xfrm>
          <a:prstGeom prst="rect">
            <a:avLst/>
          </a:prstGeom>
        </p:spPr>
        <p:txBody>
          <a:bodyPr wrap="square">
            <a:spAutoFit/>
          </a:bodyPr>
          <a:lstStyle/>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在</a:t>
            </a:r>
            <a:r>
              <a:rPr lang="en-US" altLang="zh-TW" sz="2800" b="1" dirty="0">
                <a:solidFill>
                  <a:prstClr val="black"/>
                </a:solidFill>
                <a:latin typeface="微軟正黑體" panose="020B0604030504040204" pitchFamily="34" charset="-120"/>
                <a:ea typeface="微軟正黑體" panose="020B0604030504040204" pitchFamily="34" charset="-120"/>
              </a:rPr>
              <a:t>3</a:t>
            </a:r>
            <a:r>
              <a:rPr lang="zh-TW" altLang="en-US" sz="2800" b="1" dirty="0">
                <a:solidFill>
                  <a:prstClr val="black"/>
                </a:solidFill>
                <a:latin typeface="微軟正黑體" panose="020B0604030504040204" pitchFamily="34" charset="-120"/>
                <a:ea typeface="微軟正黑體" panose="020B0604030504040204" pitchFamily="34" charset="-120"/>
              </a:rPr>
              <a:t>個道路街景的能見度中有顯著的差異</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pt-BR" altLang="zh-TW" sz="2800" b="1" dirty="0">
                <a:solidFill>
                  <a:prstClr val="black"/>
                </a:solidFill>
                <a:latin typeface="微軟正黑體" panose="020B0604030504040204" pitchFamily="34" charset="-120"/>
                <a:ea typeface="微軟正黑體" panose="020B0604030504040204" pitchFamily="34" charset="-120"/>
              </a:rPr>
              <a:t>F (1.3, 24) = 141, MSe = 9.57, p &lt; 0.001</a:t>
            </a:r>
            <a:r>
              <a:rPr lang="en-US" altLang="zh-TW" sz="2800" b="1" dirty="0">
                <a:solidFill>
                  <a:prstClr val="black"/>
                </a:solidFill>
                <a:latin typeface="微軟正黑體" panose="020B0604030504040204" pitchFamily="34" charset="-120"/>
                <a:ea typeface="微軟正黑體" panose="020B0604030504040204" pitchFamily="34" charset="-120"/>
              </a:rPr>
              <a:t>)</a:t>
            </a:r>
          </a:p>
          <a:p>
            <a:pPr marL="457200" lvl="0" indent="-457200">
              <a:buFont typeface="微軟正黑體" panose="020B0604030504040204" pitchFamily="34" charset="-120"/>
              <a:buChar char="→"/>
            </a:pPr>
            <a:r>
              <a:rPr lang="zh-TW" altLang="en-US" sz="2800" b="1" dirty="0">
                <a:solidFill>
                  <a:prstClr val="black"/>
                </a:solidFill>
                <a:latin typeface="微軟正黑體" panose="020B0604030504040204" pitchFamily="34" charset="-120"/>
                <a:ea typeface="微軟正黑體" panose="020B0604030504040204" pitchFamily="34" charset="-120"/>
              </a:rPr>
              <a:t>白天路線的瞳孔直徑小於其他兩條路線 </a:t>
            </a:r>
            <a:r>
              <a:rPr lang="en-US" altLang="zh-TW" sz="2800" b="1" dirty="0">
                <a:solidFill>
                  <a:prstClr val="black"/>
                </a:solidFill>
                <a:latin typeface="微軟正黑體" panose="020B0604030504040204" pitchFamily="34" charset="-120"/>
                <a:ea typeface="微軟正黑體" panose="020B0604030504040204" pitchFamily="34" charset="-120"/>
              </a:rPr>
              <a:t>(F (1, 19) = 82.66, </a:t>
            </a:r>
            <a:r>
              <a:rPr lang="en-US" altLang="zh-TW" sz="2800" b="1" dirty="0" err="1">
                <a:solidFill>
                  <a:prstClr val="black"/>
                </a:solidFill>
                <a:latin typeface="微軟正黑體" panose="020B0604030504040204" pitchFamily="34" charset="-120"/>
                <a:ea typeface="微軟正黑體" panose="020B0604030504040204" pitchFamily="34" charset="-120"/>
              </a:rPr>
              <a:t>MSe</a:t>
            </a:r>
            <a:r>
              <a:rPr lang="en-US" altLang="zh-TW" sz="2800" b="1" dirty="0">
                <a:solidFill>
                  <a:prstClr val="black"/>
                </a:solidFill>
                <a:latin typeface="微軟正黑體" panose="020B0604030504040204" pitchFamily="34" charset="-120"/>
                <a:ea typeface="微軟正黑體" panose="020B0604030504040204" pitchFamily="34" charset="-120"/>
              </a:rPr>
              <a:t> = 9.20, p &lt; 0.001)</a:t>
            </a:r>
          </a:p>
          <a:p>
            <a:pPr marL="457200" lvl="0" indent="-457200">
              <a:buFont typeface="微軟正黑體" panose="020B0604030504040204" pitchFamily="34" charset="-120"/>
              <a:buChar char="→"/>
            </a:pPr>
            <a:r>
              <a:rPr lang="zh-TW" altLang="en-US" sz="2800" b="1" dirty="0">
                <a:solidFill>
                  <a:prstClr val="black"/>
                </a:solidFill>
                <a:latin typeface="微軟正黑體" panose="020B0604030504040204" pitchFamily="34" charset="-120"/>
                <a:ea typeface="微軟正黑體" panose="020B0604030504040204" pitchFamily="34" charset="-120"/>
              </a:rPr>
              <a:t>在黑夜的瞳孔直徑大於雨天</a:t>
            </a:r>
            <a:r>
              <a:rPr lang="en-US" altLang="zh-TW" sz="2800" b="1" dirty="0">
                <a:solidFill>
                  <a:prstClr val="black"/>
                </a:solidFill>
                <a:latin typeface="微軟正黑體" panose="020B0604030504040204" pitchFamily="34" charset="-120"/>
                <a:ea typeface="微軟正黑體" panose="020B0604030504040204" pitchFamily="34" charset="-120"/>
              </a:rPr>
              <a:t>(F (1, 19) = 200.63, </a:t>
            </a:r>
            <a:r>
              <a:rPr lang="en-US" altLang="zh-TW" sz="2800" b="1" dirty="0" err="1">
                <a:solidFill>
                  <a:prstClr val="black"/>
                </a:solidFill>
                <a:latin typeface="微軟正黑體" panose="020B0604030504040204" pitchFamily="34" charset="-120"/>
                <a:ea typeface="微軟正黑體" panose="020B0604030504040204" pitchFamily="34" charset="-120"/>
              </a:rPr>
              <a:t>MSe</a:t>
            </a:r>
            <a:r>
              <a:rPr lang="en-US" altLang="zh-TW" sz="2800" b="1" dirty="0">
                <a:solidFill>
                  <a:prstClr val="black"/>
                </a:solidFill>
                <a:latin typeface="微軟正黑體" panose="020B0604030504040204" pitchFamily="34" charset="-120"/>
                <a:ea typeface="微軟正黑體" panose="020B0604030504040204" pitchFamily="34" charset="-120"/>
              </a:rPr>
              <a:t> = 12.00, p &lt; 0.001)</a:t>
            </a:r>
          </a:p>
        </p:txBody>
      </p:sp>
      <p:sp>
        <p:nvSpPr>
          <p:cNvPr id="12" name="矩形 11">
            <a:extLst>
              <a:ext uri="{FF2B5EF4-FFF2-40B4-BE49-F238E27FC236}">
                <a16:creationId xmlns:a16="http://schemas.microsoft.com/office/drawing/2014/main" id="{1B5E67C8-484E-4777-B351-F39C5CCE849E}"/>
              </a:ext>
            </a:extLst>
          </p:cNvPr>
          <p:cNvSpPr/>
          <p:nvPr/>
        </p:nvSpPr>
        <p:spPr>
          <a:xfrm>
            <a:off x="278147" y="4480415"/>
            <a:ext cx="11519843" cy="1384995"/>
          </a:xfrm>
          <a:prstGeom prst="rect">
            <a:avLst/>
          </a:prstGeom>
        </p:spPr>
        <p:txBody>
          <a:bodyPr wrap="square">
            <a:spAutoFit/>
          </a:bodyPr>
          <a:lstStyle/>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駕駛經驗的組別有顯著的差異</a:t>
            </a:r>
            <a:r>
              <a:rPr lang="en-US" altLang="zh-TW" sz="2800" b="1" dirty="0">
                <a:solidFill>
                  <a:prstClr val="black"/>
                </a:solidFill>
                <a:latin typeface="微軟正黑體" panose="020B0604030504040204" pitchFamily="34" charset="-120"/>
                <a:ea typeface="微軟正黑體" panose="020B0604030504040204" pitchFamily="34" charset="-120"/>
              </a:rPr>
              <a:t>(F (1, 19) = 7.91, </a:t>
            </a:r>
            <a:r>
              <a:rPr lang="en-US" altLang="zh-TW" sz="2800" b="1" dirty="0" err="1">
                <a:solidFill>
                  <a:prstClr val="black"/>
                </a:solidFill>
                <a:latin typeface="微軟正黑體" panose="020B0604030504040204" pitchFamily="34" charset="-120"/>
                <a:ea typeface="微軟正黑體" panose="020B0604030504040204" pitchFamily="34" charset="-120"/>
              </a:rPr>
              <a:t>MSe</a:t>
            </a:r>
            <a:r>
              <a:rPr lang="en-US" altLang="zh-TW" sz="2800" b="1" dirty="0">
                <a:solidFill>
                  <a:prstClr val="black"/>
                </a:solidFill>
                <a:latin typeface="微軟正黑體" panose="020B0604030504040204" pitchFamily="34" charset="-120"/>
                <a:ea typeface="微軟正黑體" panose="020B0604030504040204" pitchFamily="34" charset="-120"/>
              </a:rPr>
              <a:t> = 100.95, p &lt; 0.05 )</a:t>
            </a:r>
          </a:p>
          <a:p>
            <a:pPr marL="457200" indent="-457200">
              <a:buFont typeface="微軟正黑體" panose="020B0604030504040204" pitchFamily="34" charset="-120"/>
              <a:buChar char="→"/>
            </a:pPr>
            <a:r>
              <a:rPr lang="zh-TW" altLang="en-US" sz="2800" b="1" dirty="0">
                <a:solidFill>
                  <a:prstClr val="black"/>
                </a:solidFill>
                <a:latin typeface="微軟正黑體" panose="020B0604030504040204" pitchFamily="34" charset="-120"/>
                <a:ea typeface="微軟正黑體" panose="020B0604030504040204" pitchFamily="34" charset="-120"/>
              </a:rPr>
              <a:t>教練的瞳孔直徑小於學習員</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18439785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文字方塊 12"/>
          <p:cNvSpPr txBox="1"/>
          <p:nvPr/>
        </p:nvSpPr>
        <p:spPr>
          <a:xfrm>
            <a:off x="627017" y="561703"/>
            <a:ext cx="13072654" cy="830997"/>
          </a:xfrm>
          <a:prstGeom prst="rect">
            <a:avLst/>
          </a:prstGeom>
          <a:noFill/>
        </p:spPr>
        <p:txBody>
          <a:bodyPr wrap="square" rtlCol="0">
            <a:spAutoFit/>
          </a:bodyPr>
          <a:lstStyle/>
          <a:p>
            <a:pPr lvl="0">
              <a:defRPr/>
            </a:pPr>
            <a:r>
              <a:rPr lang="en-US" altLang="zh-TW" sz="4800" dirty="0">
                <a:solidFill>
                  <a:prstClr val="black"/>
                </a:solidFill>
                <a:latin typeface="微軟正黑體" panose="020B0604030504040204" pitchFamily="34" charset="-120"/>
                <a:ea typeface="微軟正黑體" panose="020B0604030504040204" pitchFamily="34" charset="-120"/>
              </a:rPr>
              <a:t>Result</a:t>
            </a:r>
            <a:r>
              <a:rPr lang="zh-TW" altLang="en-US" sz="4800" dirty="0">
                <a:solidFill>
                  <a:prstClr val="black"/>
                </a:solidFill>
                <a:latin typeface="微軟正黑體" panose="020B0604030504040204" pitchFamily="34" charset="-120"/>
                <a:ea typeface="微軟正黑體" panose="020B0604030504040204" pitchFamily="34" charset="-120"/>
              </a:rPr>
              <a:t> </a:t>
            </a:r>
            <a:r>
              <a:rPr lang="en-US" altLang="zh-TW" sz="4800" dirty="0">
                <a:solidFill>
                  <a:prstClr val="black"/>
                </a:solidFill>
                <a:latin typeface="微軟正黑體" panose="020B0604030504040204" pitchFamily="34" charset="-120"/>
                <a:ea typeface="微軟正黑體" panose="020B0604030504040204" pitchFamily="34" charset="-120"/>
              </a:rPr>
              <a:t>–</a:t>
            </a:r>
            <a:r>
              <a:rPr lang="zh-TW" altLang="en-US" sz="4800" dirty="0">
                <a:solidFill>
                  <a:prstClr val="black"/>
                </a:solidFill>
                <a:latin typeface="微軟正黑體" panose="020B0604030504040204" pitchFamily="34" charset="-120"/>
                <a:ea typeface="微軟正黑體" panose="020B0604030504040204" pitchFamily="34" charset="-120"/>
              </a:rPr>
              <a:t> 關注區域</a:t>
            </a:r>
            <a:endParaRPr lang="zh-TW" altLang="en-US" sz="2800" dirty="0">
              <a:solidFill>
                <a:prstClr val="black"/>
              </a:solidFill>
              <a:latin typeface="微軟正黑體" panose="020B0604030504040204" pitchFamily="34" charset="-120"/>
              <a:ea typeface="微軟正黑體" panose="020B0604030504040204" pitchFamily="34" charset="-120"/>
            </a:endParaRPr>
          </a:p>
        </p:txBody>
      </p:sp>
      <p:sp>
        <p:nvSpPr>
          <p:cNvPr id="2" name="矩形 1">
            <a:extLst>
              <a:ext uri="{FF2B5EF4-FFF2-40B4-BE49-F238E27FC236}">
                <a16:creationId xmlns:a16="http://schemas.microsoft.com/office/drawing/2014/main" id="{051FC9A5-4590-48D0-8427-D3FE4047653B}"/>
              </a:ext>
            </a:extLst>
          </p:cNvPr>
          <p:cNvSpPr/>
          <p:nvPr/>
        </p:nvSpPr>
        <p:spPr>
          <a:xfrm>
            <a:off x="278147" y="1575504"/>
            <a:ext cx="11229912" cy="954107"/>
          </a:xfrm>
          <a:prstGeom prst="rect">
            <a:avLst/>
          </a:prstGeom>
        </p:spPr>
        <p:txBody>
          <a:bodyPr wrap="square">
            <a:spAutoFit/>
          </a:bodyPr>
          <a:lstStyle/>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在</a:t>
            </a:r>
            <a:r>
              <a:rPr lang="zh-TW" altLang="en-US" sz="2800" b="1" dirty="0">
                <a:solidFill>
                  <a:prstClr val="black"/>
                </a:solidFill>
                <a:highlight>
                  <a:srgbClr val="FFDC6D"/>
                </a:highlight>
                <a:latin typeface="微軟正黑體" panose="020B0604030504040204" pitchFamily="34" charset="-120"/>
                <a:ea typeface="微軟正黑體" panose="020B0604030504040204" pitchFamily="34" charset="-120"/>
              </a:rPr>
              <a:t>左後照鏡</a:t>
            </a:r>
            <a:r>
              <a:rPr lang="zh-TW" altLang="en-US" sz="2800" b="1" dirty="0">
                <a:solidFill>
                  <a:prstClr val="black"/>
                </a:solidFill>
                <a:latin typeface="微軟正黑體" panose="020B0604030504040204" pitchFamily="34" charset="-120"/>
                <a:ea typeface="微軟正黑體" panose="020B0604030504040204" pitchFamily="34" charset="-120"/>
              </a:rPr>
              <a:t>中，</a:t>
            </a:r>
            <a:r>
              <a:rPr lang="en-US" altLang="zh-TW" sz="2800" b="1" dirty="0">
                <a:solidFill>
                  <a:prstClr val="black"/>
                </a:solidFill>
                <a:latin typeface="微軟正黑體" panose="020B0604030504040204" pitchFamily="34" charset="-120"/>
                <a:ea typeface="微軟正黑體" panose="020B0604030504040204" pitchFamily="34" charset="-120"/>
              </a:rPr>
              <a:t>3</a:t>
            </a:r>
            <a:r>
              <a:rPr lang="zh-TW" altLang="en-US" sz="2800" b="1" dirty="0">
                <a:solidFill>
                  <a:prstClr val="black"/>
                </a:solidFill>
                <a:latin typeface="微軟正黑體" panose="020B0604030504040204" pitchFamily="34" charset="-120"/>
                <a:ea typeface="微軟正黑體" panose="020B0604030504040204" pitchFamily="34" charset="-120"/>
              </a:rPr>
              <a:t>個道路街景的能見度中沒有顯著的差異</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pt-BR" altLang="zh-TW" sz="2800" b="1" dirty="0">
                <a:solidFill>
                  <a:prstClr val="black"/>
                </a:solidFill>
                <a:latin typeface="微軟正黑體" panose="020B0604030504040204" pitchFamily="34" charset="-120"/>
                <a:ea typeface="微軟正黑體" panose="020B0604030504040204" pitchFamily="34" charset="-120"/>
              </a:rPr>
              <a:t>F (1.4, 20.7) = 1.6, MSe = 2.1, p = 0.2</a:t>
            </a:r>
            <a:r>
              <a:rPr lang="en-US" altLang="zh-TW" sz="2800" b="1" dirty="0">
                <a:solidFill>
                  <a:prstClr val="black"/>
                </a:solidFill>
                <a:latin typeface="微軟正黑體" panose="020B0604030504040204" pitchFamily="34" charset="-120"/>
                <a:ea typeface="微軟正黑體" panose="020B0604030504040204" pitchFamily="34" charset="-120"/>
              </a:rPr>
              <a:t>)</a:t>
            </a:r>
          </a:p>
        </p:txBody>
      </p:sp>
      <p:sp>
        <p:nvSpPr>
          <p:cNvPr id="12" name="矩形 11">
            <a:extLst>
              <a:ext uri="{FF2B5EF4-FFF2-40B4-BE49-F238E27FC236}">
                <a16:creationId xmlns:a16="http://schemas.microsoft.com/office/drawing/2014/main" id="{1B5E67C8-484E-4777-B351-F39C5CCE849E}"/>
              </a:ext>
            </a:extLst>
          </p:cNvPr>
          <p:cNvSpPr/>
          <p:nvPr/>
        </p:nvSpPr>
        <p:spPr>
          <a:xfrm>
            <a:off x="278147" y="2712415"/>
            <a:ext cx="11519843" cy="954107"/>
          </a:xfrm>
          <a:prstGeom prst="rect">
            <a:avLst/>
          </a:prstGeom>
        </p:spPr>
        <p:txBody>
          <a:bodyPr wrap="square">
            <a:spAutoFit/>
          </a:bodyPr>
          <a:lstStyle/>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駕駛經驗的組別有顯著的差異</a:t>
            </a:r>
            <a:r>
              <a:rPr lang="en-US" altLang="zh-TW" sz="2800" b="1" dirty="0">
                <a:solidFill>
                  <a:prstClr val="black"/>
                </a:solidFill>
                <a:latin typeface="微軟正黑體" panose="020B0604030504040204" pitchFamily="34" charset="-120"/>
                <a:ea typeface="微軟正黑體" panose="020B0604030504040204" pitchFamily="34" charset="-120"/>
              </a:rPr>
              <a:t>(F (1, 15) = 10.2, </a:t>
            </a:r>
            <a:r>
              <a:rPr lang="en-US" altLang="zh-TW" sz="2800" b="1" dirty="0" err="1">
                <a:solidFill>
                  <a:prstClr val="black"/>
                </a:solidFill>
                <a:latin typeface="微軟正黑體" panose="020B0604030504040204" pitchFamily="34" charset="-120"/>
                <a:ea typeface="微軟正黑體" panose="020B0604030504040204" pitchFamily="34" charset="-120"/>
              </a:rPr>
              <a:t>MSe</a:t>
            </a:r>
            <a:r>
              <a:rPr lang="en-US" altLang="zh-TW" sz="2800" b="1" dirty="0">
                <a:solidFill>
                  <a:prstClr val="black"/>
                </a:solidFill>
                <a:latin typeface="微軟正黑體" panose="020B0604030504040204" pitchFamily="34" charset="-120"/>
                <a:ea typeface="微軟正黑體" panose="020B0604030504040204" pitchFamily="34" charset="-120"/>
              </a:rPr>
              <a:t> = 2, p &lt; 0.05 )</a:t>
            </a:r>
          </a:p>
          <a:p>
            <a:pPr marL="457200" indent="-457200">
              <a:buFont typeface="微軟正黑體" panose="020B0604030504040204" pitchFamily="34" charset="-120"/>
              <a:buChar char="→"/>
            </a:pPr>
            <a:r>
              <a:rPr lang="zh-TW" altLang="en-US" sz="2800" b="1" dirty="0">
                <a:solidFill>
                  <a:prstClr val="black"/>
                </a:solidFill>
                <a:latin typeface="微軟正黑體" panose="020B0604030504040204" pitchFamily="34" charset="-120"/>
                <a:ea typeface="微軟正黑體" panose="020B0604030504040204" pitchFamily="34" charset="-120"/>
              </a:rPr>
              <a:t>教練的注視頻率比學習員高</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
        <p:nvSpPr>
          <p:cNvPr id="5" name="矩形 4">
            <a:extLst>
              <a:ext uri="{FF2B5EF4-FFF2-40B4-BE49-F238E27FC236}">
                <a16:creationId xmlns:a16="http://schemas.microsoft.com/office/drawing/2014/main" id="{7EEFA0A1-29A3-441F-A1E1-AD42CBA3285B}"/>
              </a:ext>
            </a:extLst>
          </p:cNvPr>
          <p:cNvSpPr/>
          <p:nvPr/>
        </p:nvSpPr>
        <p:spPr>
          <a:xfrm>
            <a:off x="278147" y="4145585"/>
            <a:ext cx="11229912" cy="954107"/>
          </a:xfrm>
          <a:prstGeom prst="rect">
            <a:avLst/>
          </a:prstGeom>
        </p:spPr>
        <p:txBody>
          <a:bodyPr wrap="square">
            <a:spAutoFit/>
          </a:bodyPr>
          <a:lstStyle/>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在</a:t>
            </a:r>
            <a:r>
              <a:rPr lang="zh-TW" altLang="en-US" sz="2800" b="1" dirty="0">
                <a:solidFill>
                  <a:prstClr val="black"/>
                </a:solidFill>
                <a:highlight>
                  <a:srgbClr val="FFDC6D"/>
                </a:highlight>
                <a:latin typeface="微軟正黑體" panose="020B0604030504040204" pitchFamily="34" charset="-120"/>
                <a:ea typeface="微軟正黑體" panose="020B0604030504040204" pitchFamily="34" charset="-120"/>
              </a:rPr>
              <a:t>右後照鏡</a:t>
            </a:r>
            <a:r>
              <a:rPr lang="zh-TW" altLang="en-US" sz="2800" b="1" dirty="0">
                <a:solidFill>
                  <a:prstClr val="black"/>
                </a:solidFill>
                <a:latin typeface="微軟正黑體" panose="020B0604030504040204" pitchFamily="34" charset="-120"/>
                <a:ea typeface="微軟正黑體" panose="020B0604030504040204" pitchFamily="34" charset="-120"/>
              </a:rPr>
              <a:t>中，</a:t>
            </a:r>
            <a:r>
              <a:rPr lang="en-US" altLang="zh-TW" sz="2800" b="1" dirty="0">
                <a:solidFill>
                  <a:prstClr val="black"/>
                </a:solidFill>
                <a:latin typeface="微軟正黑體" panose="020B0604030504040204" pitchFamily="34" charset="-120"/>
                <a:ea typeface="微軟正黑體" panose="020B0604030504040204" pitchFamily="34" charset="-120"/>
              </a:rPr>
              <a:t>3</a:t>
            </a:r>
            <a:r>
              <a:rPr lang="zh-TW" altLang="en-US" sz="2800" b="1" dirty="0">
                <a:solidFill>
                  <a:prstClr val="black"/>
                </a:solidFill>
                <a:latin typeface="微軟正黑體" panose="020B0604030504040204" pitchFamily="34" charset="-120"/>
                <a:ea typeface="微軟正黑體" panose="020B0604030504040204" pitchFamily="34" charset="-120"/>
              </a:rPr>
              <a:t>個道路街景的能見度中沒有顯著的差異</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pt-BR" altLang="zh-TW" sz="2800" b="1" dirty="0">
                <a:solidFill>
                  <a:prstClr val="black"/>
                </a:solidFill>
                <a:latin typeface="微軟正黑體" panose="020B0604030504040204" pitchFamily="34" charset="-120"/>
                <a:ea typeface="微軟正黑體" panose="020B0604030504040204" pitchFamily="34" charset="-120"/>
              </a:rPr>
              <a:t>F (2, 30) = 0.1, MSe = 7.5, p = 0.9</a:t>
            </a:r>
            <a:r>
              <a:rPr lang="en-US" altLang="zh-TW" sz="2800" b="1" dirty="0">
                <a:solidFill>
                  <a:prstClr val="black"/>
                </a:solidFill>
                <a:latin typeface="微軟正黑體" panose="020B0604030504040204" pitchFamily="34" charset="-120"/>
                <a:ea typeface="微軟正黑體" panose="020B0604030504040204" pitchFamily="34" charset="-120"/>
              </a:rPr>
              <a:t>)</a:t>
            </a:r>
          </a:p>
        </p:txBody>
      </p:sp>
      <p:sp>
        <p:nvSpPr>
          <p:cNvPr id="6" name="矩形 5">
            <a:extLst>
              <a:ext uri="{FF2B5EF4-FFF2-40B4-BE49-F238E27FC236}">
                <a16:creationId xmlns:a16="http://schemas.microsoft.com/office/drawing/2014/main" id="{B00E01C8-87AF-45B0-9F3E-FF595CEE655D}"/>
              </a:ext>
            </a:extLst>
          </p:cNvPr>
          <p:cNvSpPr/>
          <p:nvPr/>
        </p:nvSpPr>
        <p:spPr>
          <a:xfrm>
            <a:off x="278147" y="5282496"/>
            <a:ext cx="11913853" cy="954107"/>
          </a:xfrm>
          <a:prstGeom prst="rect">
            <a:avLst/>
          </a:prstGeom>
        </p:spPr>
        <p:txBody>
          <a:bodyPr wrap="square">
            <a:spAutoFit/>
          </a:bodyPr>
          <a:lstStyle/>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駕駛經驗的組別間有顯著的影響</a:t>
            </a:r>
            <a:r>
              <a:rPr lang="en-US" altLang="zh-TW" sz="2800" b="1" dirty="0">
                <a:solidFill>
                  <a:prstClr val="black"/>
                </a:solidFill>
                <a:latin typeface="微軟正黑體" panose="020B0604030504040204" pitchFamily="34" charset="-120"/>
                <a:ea typeface="微軟正黑體" panose="020B0604030504040204" pitchFamily="34" charset="-120"/>
              </a:rPr>
              <a:t>(F (1, 15) = 19.2, </a:t>
            </a:r>
            <a:r>
              <a:rPr lang="en-US" altLang="zh-TW" sz="2800" b="1" dirty="0" err="1">
                <a:solidFill>
                  <a:prstClr val="black"/>
                </a:solidFill>
                <a:latin typeface="微軟正黑體" panose="020B0604030504040204" pitchFamily="34" charset="-120"/>
                <a:ea typeface="微軟正黑體" panose="020B0604030504040204" pitchFamily="34" charset="-120"/>
              </a:rPr>
              <a:t>MSe</a:t>
            </a:r>
            <a:r>
              <a:rPr lang="en-US" altLang="zh-TW" sz="2800" b="1" dirty="0">
                <a:solidFill>
                  <a:prstClr val="black"/>
                </a:solidFill>
                <a:latin typeface="微軟正黑體" panose="020B0604030504040204" pitchFamily="34" charset="-120"/>
                <a:ea typeface="微軟正黑體" panose="020B0604030504040204" pitchFamily="34" charset="-120"/>
              </a:rPr>
              <a:t> = 2, p = 0.001)</a:t>
            </a:r>
          </a:p>
          <a:p>
            <a:pPr marL="457200" indent="-457200">
              <a:buFont typeface="微軟正黑體" panose="020B0604030504040204" pitchFamily="34" charset="-120"/>
              <a:buChar char="→"/>
            </a:pPr>
            <a:r>
              <a:rPr lang="zh-TW" altLang="en-US" sz="2800" b="1" dirty="0">
                <a:solidFill>
                  <a:prstClr val="black"/>
                </a:solidFill>
                <a:latin typeface="微軟正黑體" panose="020B0604030504040204" pitchFamily="34" charset="-120"/>
                <a:ea typeface="微軟正黑體" panose="020B0604030504040204" pitchFamily="34" charset="-120"/>
              </a:rPr>
              <a:t>教練的注視頻率比學習員高</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17724926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文字方塊 12"/>
          <p:cNvSpPr txBox="1"/>
          <p:nvPr/>
        </p:nvSpPr>
        <p:spPr>
          <a:xfrm>
            <a:off x="627017" y="561703"/>
            <a:ext cx="13072654" cy="830997"/>
          </a:xfrm>
          <a:prstGeom prst="rect">
            <a:avLst/>
          </a:prstGeom>
          <a:noFill/>
        </p:spPr>
        <p:txBody>
          <a:bodyPr wrap="square" rtlCol="0">
            <a:spAutoFit/>
          </a:bodyPr>
          <a:lstStyle/>
          <a:p>
            <a:pPr lvl="0">
              <a:defRPr/>
            </a:pPr>
            <a:r>
              <a:rPr lang="en-US" altLang="zh-TW" sz="4800" dirty="0">
                <a:solidFill>
                  <a:prstClr val="black"/>
                </a:solidFill>
                <a:latin typeface="微軟正黑體" panose="020B0604030504040204" pitchFamily="34" charset="-120"/>
                <a:ea typeface="微軟正黑體" panose="020B0604030504040204" pitchFamily="34" charset="-120"/>
              </a:rPr>
              <a:t>Result</a:t>
            </a:r>
            <a:r>
              <a:rPr lang="zh-TW" altLang="en-US" sz="4800" dirty="0">
                <a:solidFill>
                  <a:prstClr val="black"/>
                </a:solidFill>
                <a:latin typeface="微軟正黑體" panose="020B0604030504040204" pitchFamily="34" charset="-120"/>
                <a:ea typeface="微軟正黑體" panose="020B0604030504040204" pitchFamily="34" charset="-120"/>
              </a:rPr>
              <a:t> </a:t>
            </a:r>
            <a:r>
              <a:rPr lang="en-US" altLang="zh-TW" sz="4800" dirty="0">
                <a:solidFill>
                  <a:prstClr val="black"/>
                </a:solidFill>
                <a:latin typeface="微軟正黑體" panose="020B0604030504040204" pitchFamily="34" charset="-120"/>
                <a:ea typeface="微軟正黑體" panose="020B0604030504040204" pitchFamily="34" charset="-120"/>
              </a:rPr>
              <a:t>–</a:t>
            </a:r>
            <a:r>
              <a:rPr lang="zh-TW" altLang="en-US" sz="4800" dirty="0">
                <a:solidFill>
                  <a:prstClr val="black"/>
                </a:solidFill>
                <a:latin typeface="微軟正黑體" panose="020B0604030504040204" pitchFamily="34" charset="-120"/>
                <a:ea typeface="微軟正黑體" panose="020B0604030504040204" pitchFamily="34" charset="-120"/>
              </a:rPr>
              <a:t> 關注區域</a:t>
            </a:r>
            <a:endParaRPr lang="zh-TW" altLang="en-US" sz="2800" dirty="0">
              <a:solidFill>
                <a:prstClr val="black"/>
              </a:solidFill>
              <a:latin typeface="微軟正黑體" panose="020B0604030504040204" pitchFamily="34" charset="-120"/>
              <a:ea typeface="微軟正黑體" panose="020B0604030504040204" pitchFamily="34" charset="-120"/>
            </a:endParaRPr>
          </a:p>
        </p:txBody>
      </p:sp>
      <p:sp>
        <p:nvSpPr>
          <p:cNvPr id="2" name="矩形 1">
            <a:extLst>
              <a:ext uri="{FF2B5EF4-FFF2-40B4-BE49-F238E27FC236}">
                <a16:creationId xmlns:a16="http://schemas.microsoft.com/office/drawing/2014/main" id="{051FC9A5-4590-48D0-8427-D3FE4047653B}"/>
              </a:ext>
            </a:extLst>
          </p:cNvPr>
          <p:cNvSpPr/>
          <p:nvPr/>
        </p:nvSpPr>
        <p:spPr>
          <a:xfrm>
            <a:off x="336078" y="1575504"/>
            <a:ext cx="11229912" cy="1384995"/>
          </a:xfrm>
          <a:prstGeom prst="rect">
            <a:avLst/>
          </a:prstGeom>
        </p:spPr>
        <p:txBody>
          <a:bodyPr wrap="square">
            <a:spAutoFit/>
          </a:bodyPr>
          <a:lstStyle/>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在</a:t>
            </a:r>
            <a:r>
              <a:rPr lang="zh-TW" altLang="en-US" sz="2800" b="1" dirty="0">
                <a:solidFill>
                  <a:prstClr val="black"/>
                </a:solidFill>
                <a:highlight>
                  <a:srgbClr val="FFDC6D"/>
                </a:highlight>
                <a:latin typeface="微軟正黑體" panose="020B0604030504040204" pitchFamily="34" charset="-120"/>
                <a:ea typeface="微軟正黑體" panose="020B0604030504040204" pitchFamily="34" charset="-120"/>
              </a:rPr>
              <a:t>前方後照鏡</a:t>
            </a:r>
            <a:r>
              <a:rPr lang="zh-TW" altLang="en-US" sz="2800" b="1" dirty="0">
                <a:solidFill>
                  <a:prstClr val="black"/>
                </a:solidFill>
                <a:latin typeface="微軟正黑體" panose="020B0604030504040204" pitchFamily="34" charset="-120"/>
                <a:ea typeface="微軟正黑體" panose="020B0604030504040204" pitchFamily="34" charset="-120"/>
              </a:rPr>
              <a:t>中，</a:t>
            </a:r>
            <a:r>
              <a:rPr lang="en-US" altLang="zh-TW" sz="2800" b="1" dirty="0">
                <a:solidFill>
                  <a:prstClr val="black"/>
                </a:solidFill>
                <a:latin typeface="微軟正黑體" panose="020B0604030504040204" pitchFamily="34" charset="-120"/>
                <a:ea typeface="微軟正黑體" panose="020B0604030504040204" pitchFamily="34" charset="-120"/>
              </a:rPr>
              <a:t>3</a:t>
            </a:r>
            <a:r>
              <a:rPr lang="zh-TW" altLang="en-US" sz="2800" b="1" dirty="0">
                <a:solidFill>
                  <a:prstClr val="black"/>
                </a:solidFill>
                <a:latin typeface="微軟正黑體" panose="020B0604030504040204" pitchFamily="34" charset="-120"/>
                <a:ea typeface="微軟正黑體" panose="020B0604030504040204" pitchFamily="34" charset="-120"/>
              </a:rPr>
              <a:t>個道路街景的能見度中有顯著的差異</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pt-BR" altLang="zh-TW" sz="2800" b="1" dirty="0">
                <a:solidFill>
                  <a:prstClr val="black"/>
                </a:solidFill>
                <a:latin typeface="微軟正黑體" panose="020B0604030504040204" pitchFamily="34" charset="-120"/>
                <a:ea typeface="微軟正黑體" panose="020B0604030504040204" pitchFamily="34" charset="-120"/>
              </a:rPr>
              <a:t>F (2, 30) = 6.3, MSe = 15.3, p &lt; 0.05</a:t>
            </a:r>
            <a:r>
              <a:rPr lang="en-US" altLang="zh-TW" sz="2800" b="1" dirty="0">
                <a:solidFill>
                  <a:prstClr val="black"/>
                </a:solidFill>
                <a:latin typeface="微軟正黑體" panose="020B0604030504040204" pitchFamily="34" charset="-120"/>
                <a:ea typeface="微軟正黑體" panose="020B0604030504040204" pitchFamily="34" charset="-120"/>
              </a:rPr>
              <a:t>)</a:t>
            </a:r>
          </a:p>
          <a:p>
            <a:pPr marL="457200" lvl="0" indent="-457200">
              <a:buFont typeface="微軟正黑體" panose="020B0604030504040204" pitchFamily="34" charset="-120"/>
              <a:buChar char="→"/>
            </a:pPr>
            <a:r>
              <a:rPr lang="zh-TW" altLang="en-US" sz="2800" b="1" dirty="0">
                <a:solidFill>
                  <a:prstClr val="black"/>
                </a:solidFill>
                <a:latin typeface="微軟正黑體" panose="020B0604030504040204" pitchFamily="34" charset="-120"/>
                <a:ea typeface="微軟正黑體" panose="020B0604030504040204" pitchFamily="34" charset="-120"/>
              </a:rPr>
              <a:t>其中白天在前方後照鏡的注視頻率比黑夜和下雨的多</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
        <p:nvSpPr>
          <p:cNvPr id="12" name="矩形 11">
            <a:extLst>
              <a:ext uri="{FF2B5EF4-FFF2-40B4-BE49-F238E27FC236}">
                <a16:creationId xmlns:a16="http://schemas.microsoft.com/office/drawing/2014/main" id="{1B5E67C8-484E-4777-B351-F39C5CCE849E}"/>
              </a:ext>
            </a:extLst>
          </p:cNvPr>
          <p:cNvSpPr/>
          <p:nvPr/>
        </p:nvSpPr>
        <p:spPr>
          <a:xfrm>
            <a:off x="336078" y="3355689"/>
            <a:ext cx="11519843" cy="523220"/>
          </a:xfrm>
          <a:prstGeom prst="rect">
            <a:avLst/>
          </a:prstGeom>
        </p:spPr>
        <p:txBody>
          <a:bodyPr wrap="square">
            <a:spAutoFit/>
          </a:bodyPr>
          <a:lstStyle/>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駕駛經驗的組別沒有顯著的差異</a:t>
            </a:r>
            <a:r>
              <a:rPr lang="en-US" altLang="zh-TW" sz="2800" b="1" dirty="0">
                <a:solidFill>
                  <a:prstClr val="black"/>
                </a:solidFill>
                <a:latin typeface="微軟正黑體" panose="020B0604030504040204" pitchFamily="34" charset="-120"/>
                <a:ea typeface="微軟正黑體" panose="020B0604030504040204" pitchFamily="34" charset="-120"/>
              </a:rPr>
              <a:t>(F (1, 15) = 0.3, </a:t>
            </a:r>
            <a:r>
              <a:rPr lang="en-US" altLang="zh-TW" sz="2800" b="1" dirty="0" err="1">
                <a:solidFill>
                  <a:prstClr val="black"/>
                </a:solidFill>
                <a:latin typeface="微軟正黑體" panose="020B0604030504040204" pitchFamily="34" charset="-120"/>
                <a:ea typeface="微軟正黑體" panose="020B0604030504040204" pitchFamily="34" charset="-120"/>
              </a:rPr>
              <a:t>MSe</a:t>
            </a:r>
            <a:r>
              <a:rPr lang="en-US" altLang="zh-TW" sz="2800" b="1" dirty="0">
                <a:solidFill>
                  <a:prstClr val="black"/>
                </a:solidFill>
                <a:latin typeface="微軟正黑體" panose="020B0604030504040204" pitchFamily="34" charset="-120"/>
                <a:ea typeface="微軟正黑體" panose="020B0604030504040204" pitchFamily="34" charset="-120"/>
              </a:rPr>
              <a:t> = 47.4, p = 0.6)</a:t>
            </a:r>
          </a:p>
        </p:txBody>
      </p:sp>
      <p:sp>
        <p:nvSpPr>
          <p:cNvPr id="7" name="矩形 6">
            <a:extLst>
              <a:ext uri="{FF2B5EF4-FFF2-40B4-BE49-F238E27FC236}">
                <a16:creationId xmlns:a16="http://schemas.microsoft.com/office/drawing/2014/main" id="{C90E2E56-5138-47AC-8F00-12E57817908F}"/>
              </a:ext>
            </a:extLst>
          </p:cNvPr>
          <p:cNvSpPr/>
          <p:nvPr/>
        </p:nvSpPr>
        <p:spPr>
          <a:xfrm>
            <a:off x="336078" y="4704986"/>
            <a:ext cx="11519843" cy="1815882"/>
          </a:xfrm>
          <a:prstGeom prst="rect">
            <a:avLst/>
          </a:prstGeom>
        </p:spPr>
        <p:txBody>
          <a:bodyPr wrap="square">
            <a:spAutoFit/>
          </a:bodyPr>
          <a:lstStyle/>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在能見度和駕駛經驗之間存在顯著的交互作用 </a:t>
            </a:r>
            <a:r>
              <a:rPr lang="en-US" altLang="zh-TW" sz="2800" b="1" dirty="0">
                <a:solidFill>
                  <a:prstClr val="black"/>
                </a:solidFill>
                <a:latin typeface="微軟正黑體" panose="020B0604030504040204" pitchFamily="34" charset="-120"/>
                <a:ea typeface="微軟正黑體" panose="020B0604030504040204" pitchFamily="34" charset="-120"/>
              </a:rPr>
              <a:t>(F (2, 30) = 3.7, </a:t>
            </a:r>
            <a:r>
              <a:rPr lang="en-US" altLang="zh-TW" sz="2800" b="1" dirty="0" err="1">
                <a:solidFill>
                  <a:prstClr val="black"/>
                </a:solidFill>
                <a:latin typeface="微軟正黑體" panose="020B0604030504040204" pitchFamily="34" charset="-120"/>
                <a:ea typeface="微軟正黑體" panose="020B0604030504040204" pitchFamily="34" charset="-120"/>
              </a:rPr>
              <a:t>MSe</a:t>
            </a:r>
            <a:r>
              <a:rPr lang="en-US" altLang="zh-TW" sz="2800" b="1" dirty="0">
                <a:solidFill>
                  <a:prstClr val="black"/>
                </a:solidFill>
                <a:latin typeface="微軟正黑體" panose="020B0604030504040204" pitchFamily="34" charset="-120"/>
                <a:ea typeface="微軟正黑體" panose="020B0604030504040204" pitchFamily="34" charset="-120"/>
              </a:rPr>
              <a:t> = 15.3, p &lt; 0.05)</a:t>
            </a:r>
          </a:p>
          <a:p>
            <a:pPr marL="457200" indent="-457200">
              <a:buFont typeface="微軟正黑體" panose="020B0604030504040204" pitchFamily="34" charset="-120"/>
              <a:buChar char="→"/>
            </a:pPr>
            <a:r>
              <a:rPr lang="zh-TW" altLang="en-US" sz="2800" b="1" dirty="0">
                <a:solidFill>
                  <a:prstClr val="black"/>
                </a:solidFill>
                <a:latin typeface="微軟正黑體" panose="020B0604030504040204" pitchFamily="34" charset="-120"/>
                <a:ea typeface="微軟正黑體" panose="020B0604030504040204" pitchFamily="34" charset="-120"/>
              </a:rPr>
              <a:t>教練於前方後照鏡的注視頻率，在下雨環境比黑夜環境低</a:t>
            </a:r>
            <a:endParaRPr lang="en-US" altLang="zh-TW" sz="2800" b="1" dirty="0">
              <a:solidFill>
                <a:prstClr val="black"/>
              </a:solidFill>
              <a:latin typeface="微軟正黑體" panose="020B0604030504040204" pitchFamily="34" charset="-120"/>
              <a:ea typeface="微軟正黑體" panose="020B0604030504040204" pitchFamily="34" charset="-120"/>
            </a:endParaRPr>
          </a:p>
          <a:p>
            <a:pPr marL="457200" indent="-457200">
              <a:buFont typeface="微軟正黑體" panose="020B0604030504040204" pitchFamily="34" charset="-120"/>
              <a:buChar char="→"/>
            </a:pPr>
            <a:r>
              <a:rPr lang="zh-TW" altLang="en-US" sz="2800" b="1" dirty="0">
                <a:solidFill>
                  <a:prstClr val="black"/>
                </a:solidFill>
                <a:latin typeface="微軟正黑體" panose="020B0604030504040204" pitchFamily="34" charset="-120"/>
                <a:ea typeface="微軟正黑體" panose="020B0604030504040204" pitchFamily="34" charset="-120"/>
              </a:rPr>
              <a:t>學習員的注視頻率則是教練的相反</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9347995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文字方塊 12"/>
          <p:cNvSpPr txBox="1"/>
          <p:nvPr/>
        </p:nvSpPr>
        <p:spPr>
          <a:xfrm>
            <a:off x="627017" y="561703"/>
            <a:ext cx="13072654" cy="830997"/>
          </a:xfrm>
          <a:prstGeom prst="rect">
            <a:avLst/>
          </a:prstGeom>
          <a:noFill/>
        </p:spPr>
        <p:txBody>
          <a:bodyPr wrap="square" rtlCol="0">
            <a:spAutoFit/>
          </a:bodyPr>
          <a:lstStyle/>
          <a:p>
            <a:pPr lvl="0">
              <a:defRPr/>
            </a:pPr>
            <a:r>
              <a:rPr lang="en-US" altLang="zh-TW" sz="4800" dirty="0">
                <a:solidFill>
                  <a:prstClr val="black"/>
                </a:solidFill>
                <a:latin typeface="微軟正黑體" panose="020B0604030504040204" pitchFamily="34" charset="-120"/>
                <a:ea typeface="微軟正黑體" panose="020B0604030504040204" pitchFamily="34" charset="-120"/>
              </a:rPr>
              <a:t>Result</a:t>
            </a:r>
            <a:r>
              <a:rPr lang="zh-TW" altLang="en-US" sz="4800" dirty="0">
                <a:solidFill>
                  <a:prstClr val="black"/>
                </a:solidFill>
                <a:latin typeface="微軟正黑體" panose="020B0604030504040204" pitchFamily="34" charset="-120"/>
                <a:ea typeface="微軟正黑體" panose="020B0604030504040204" pitchFamily="34" charset="-120"/>
              </a:rPr>
              <a:t> </a:t>
            </a:r>
            <a:r>
              <a:rPr lang="en-US" altLang="zh-TW" sz="4800" dirty="0">
                <a:solidFill>
                  <a:prstClr val="black"/>
                </a:solidFill>
                <a:latin typeface="微軟正黑體" panose="020B0604030504040204" pitchFamily="34" charset="-120"/>
                <a:ea typeface="微軟正黑體" panose="020B0604030504040204" pitchFamily="34" charset="-120"/>
              </a:rPr>
              <a:t>–</a:t>
            </a:r>
            <a:r>
              <a:rPr lang="zh-TW" altLang="en-US" sz="4800" dirty="0">
                <a:solidFill>
                  <a:prstClr val="black"/>
                </a:solidFill>
                <a:latin typeface="微軟正黑體" panose="020B0604030504040204" pitchFamily="34" charset="-120"/>
                <a:ea typeface="微軟正黑體" panose="020B0604030504040204" pitchFamily="34" charset="-120"/>
              </a:rPr>
              <a:t> 關注區域</a:t>
            </a:r>
            <a:endParaRPr lang="zh-TW" altLang="en-US" sz="2800" dirty="0">
              <a:solidFill>
                <a:prstClr val="black"/>
              </a:solidFill>
              <a:latin typeface="微軟正黑體" panose="020B0604030504040204" pitchFamily="34" charset="-120"/>
              <a:ea typeface="微軟正黑體" panose="020B0604030504040204" pitchFamily="34" charset="-120"/>
            </a:endParaRPr>
          </a:p>
        </p:txBody>
      </p:sp>
      <p:sp>
        <p:nvSpPr>
          <p:cNvPr id="2" name="矩形 1">
            <a:extLst>
              <a:ext uri="{FF2B5EF4-FFF2-40B4-BE49-F238E27FC236}">
                <a16:creationId xmlns:a16="http://schemas.microsoft.com/office/drawing/2014/main" id="{051FC9A5-4590-48D0-8427-D3FE4047653B}"/>
              </a:ext>
            </a:extLst>
          </p:cNvPr>
          <p:cNvSpPr/>
          <p:nvPr/>
        </p:nvSpPr>
        <p:spPr>
          <a:xfrm>
            <a:off x="278147" y="1575504"/>
            <a:ext cx="11229912" cy="1384995"/>
          </a:xfrm>
          <a:prstGeom prst="rect">
            <a:avLst/>
          </a:prstGeom>
        </p:spPr>
        <p:txBody>
          <a:bodyPr wrap="square">
            <a:spAutoFit/>
          </a:bodyPr>
          <a:lstStyle/>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在</a:t>
            </a:r>
            <a:r>
              <a:rPr lang="zh-TW" altLang="en-US" sz="2800" b="1" dirty="0">
                <a:solidFill>
                  <a:prstClr val="black"/>
                </a:solidFill>
                <a:highlight>
                  <a:srgbClr val="FFDC6D"/>
                </a:highlight>
                <a:latin typeface="微軟正黑體" panose="020B0604030504040204" pitchFamily="34" charset="-120"/>
                <a:ea typeface="微軟正黑體" panose="020B0604030504040204" pitchFamily="34" charset="-120"/>
              </a:rPr>
              <a:t>車速表</a:t>
            </a:r>
            <a:r>
              <a:rPr lang="zh-TW" altLang="en-US" sz="2800" b="1" dirty="0">
                <a:solidFill>
                  <a:prstClr val="black"/>
                </a:solidFill>
                <a:latin typeface="微軟正黑體" panose="020B0604030504040204" pitchFamily="34" charset="-120"/>
                <a:ea typeface="微軟正黑體" panose="020B0604030504040204" pitchFamily="34" charset="-120"/>
              </a:rPr>
              <a:t>中，</a:t>
            </a:r>
            <a:r>
              <a:rPr lang="en-US" altLang="zh-TW" sz="2800" b="1" dirty="0">
                <a:solidFill>
                  <a:prstClr val="black"/>
                </a:solidFill>
                <a:latin typeface="微軟正黑體" panose="020B0604030504040204" pitchFamily="34" charset="-120"/>
                <a:ea typeface="微軟正黑體" panose="020B0604030504040204" pitchFamily="34" charset="-120"/>
              </a:rPr>
              <a:t>3</a:t>
            </a:r>
            <a:r>
              <a:rPr lang="zh-TW" altLang="en-US" sz="2800" b="1" dirty="0">
                <a:solidFill>
                  <a:prstClr val="black"/>
                </a:solidFill>
                <a:latin typeface="微軟正黑體" panose="020B0604030504040204" pitchFamily="34" charset="-120"/>
                <a:ea typeface="微軟正黑體" panose="020B0604030504040204" pitchFamily="34" charset="-120"/>
              </a:rPr>
              <a:t>個道路街景的能見度中有顯著的差異</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pt-BR" altLang="zh-TW" sz="2800" b="1" dirty="0">
                <a:solidFill>
                  <a:prstClr val="black"/>
                </a:solidFill>
                <a:latin typeface="微軟正黑體" panose="020B0604030504040204" pitchFamily="34" charset="-120"/>
                <a:ea typeface="微軟正黑體" panose="020B0604030504040204" pitchFamily="34" charset="-120"/>
              </a:rPr>
              <a:t>F (2, 40) = 3.5, MSe = 40.5, p &lt; 0.05</a:t>
            </a:r>
            <a:r>
              <a:rPr lang="en-US" altLang="zh-TW" sz="2800" b="1" dirty="0">
                <a:solidFill>
                  <a:prstClr val="black"/>
                </a:solidFill>
                <a:latin typeface="微軟正黑體" panose="020B0604030504040204" pitchFamily="34" charset="-120"/>
                <a:ea typeface="微軟正黑體" panose="020B0604030504040204" pitchFamily="34" charset="-120"/>
              </a:rPr>
              <a:t>)</a:t>
            </a:r>
          </a:p>
          <a:p>
            <a:pPr marL="457200" lvl="0" indent="-457200">
              <a:buFont typeface="微軟正黑體" panose="020B0604030504040204" pitchFamily="34" charset="-120"/>
              <a:buChar char="→"/>
            </a:pPr>
            <a:r>
              <a:rPr lang="zh-TW" altLang="en-US" sz="2800" b="1" dirty="0">
                <a:solidFill>
                  <a:prstClr val="black"/>
                </a:solidFill>
                <a:latin typeface="微軟正黑體" panose="020B0604030504040204" pitchFamily="34" charset="-120"/>
                <a:ea typeface="微軟正黑體" panose="020B0604030504040204" pitchFamily="34" charset="-120"/>
              </a:rPr>
              <a:t>其中黑夜的注視頻率比下雨多</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
        <p:nvSpPr>
          <p:cNvPr id="12" name="矩形 11">
            <a:extLst>
              <a:ext uri="{FF2B5EF4-FFF2-40B4-BE49-F238E27FC236}">
                <a16:creationId xmlns:a16="http://schemas.microsoft.com/office/drawing/2014/main" id="{1B5E67C8-484E-4777-B351-F39C5CCE849E}"/>
              </a:ext>
            </a:extLst>
          </p:cNvPr>
          <p:cNvSpPr/>
          <p:nvPr/>
        </p:nvSpPr>
        <p:spPr>
          <a:xfrm>
            <a:off x="336078" y="3140245"/>
            <a:ext cx="11519843" cy="1384995"/>
          </a:xfrm>
          <a:prstGeom prst="rect">
            <a:avLst/>
          </a:prstGeom>
        </p:spPr>
        <p:txBody>
          <a:bodyPr wrap="square">
            <a:spAutoFit/>
          </a:bodyPr>
          <a:lstStyle/>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駕駛經驗的組別有顯著的差異</a:t>
            </a:r>
            <a:r>
              <a:rPr lang="en-US" altLang="zh-TW" sz="2800" b="1" dirty="0">
                <a:solidFill>
                  <a:prstClr val="black"/>
                </a:solidFill>
                <a:latin typeface="微軟正黑體" panose="020B0604030504040204" pitchFamily="34" charset="-120"/>
                <a:ea typeface="微軟正黑體" panose="020B0604030504040204" pitchFamily="34" charset="-120"/>
              </a:rPr>
              <a:t>(F (1, 20) = 5.6, </a:t>
            </a:r>
            <a:r>
              <a:rPr lang="en-US" altLang="zh-TW" sz="2800" b="1" dirty="0" err="1">
                <a:solidFill>
                  <a:prstClr val="black"/>
                </a:solidFill>
                <a:latin typeface="微軟正黑體" panose="020B0604030504040204" pitchFamily="34" charset="-120"/>
                <a:ea typeface="微軟正黑體" panose="020B0604030504040204" pitchFamily="34" charset="-120"/>
              </a:rPr>
              <a:t>MSe</a:t>
            </a:r>
            <a:r>
              <a:rPr lang="en-US" altLang="zh-TW" sz="2800" b="1" dirty="0">
                <a:solidFill>
                  <a:prstClr val="black"/>
                </a:solidFill>
                <a:latin typeface="微軟正黑體" panose="020B0604030504040204" pitchFamily="34" charset="-120"/>
                <a:ea typeface="微軟正黑體" panose="020B0604030504040204" pitchFamily="34" charset="-120"/>
              </a:rPr>
              <a:t> = 104.8, p &lt; 0.05)</a:t>
            </a:r>
          </a:p>
          <a:p>
            <a:pPr marL="457200" indent="-457200">
              <a:buFont typeface="微軟正黑體" panose="020B0604030504040204" pitchFamily="34" charset="-120"/>
              <a:buChar char="→"/>
            </a:pPr>
            <a:r>
              <a:rPr lang="zh-TW" altLang="en-US" sz="2800" b="1" dirty="0">
                <a:solidFill>
                  <a:prstClr val="black"/>
                </a:solidFill>
                <a:latin typeface="微軟正黑體" panose="020B0604030504040204" pitchFamily="34" charset="-120"/>
                <a:ea typeface="微軟正黑體" panose="020B0604030504040204" pitchFamily="34" charset="-120"/>
              </a:rPr>
              <a:t>教練的注視頻率比學習員低</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1367170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字方塊 6"/>
          <p:cNvSpPr txBox="1"/>
          <p:nvPr/>
        </p:nvSpPr>
        <p:spPr>
          <a:xfrm>
            <a:off x="627017" y="561703"/>
            <a:ext cx="6818790" cy="830997"/>
          </a:xfrm>
          <a:prstGeom prst="rect">
            <a:avLst/>
          </a:prstGeom>
          <a:noFill/>
        </p:spPr>
        <p:txBody>
          <a:bodyPr wrap="non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Introduction</a:t>
            </a:r>
            <a:r>
              <a:rPr lang="zh-TW" altLang="en-US" sz="4800" dirty="0">
                <a:solidFill>
                  <a:prstClr val="black"/>
                </a:solidFill>
                <a:latin typeface="微軟正黑體" panose="020B0604030504040204" pitchFamily="34" charset="-120"/>
                <a:ea typeface="微軟正黑體" panose="020B0604030504040204" pitchFamily="34" charset="-120"/>
              </a:rPr>
              <a:t> </a:t>
            </a:r>
            <a:r>
              <a:rPr lang="en-US" altLang="zh-TW" sz="4800" dirty="0">
                <a:solidFill>
                  <a:prstClr val="black"/>
                </a:solidFill>
                <a:latin typeface="微軟正黑體" panose="020B0604030504040204" pitchFamily="34" charset="-120"/>
                <a:ea typeface="微軟正黑體" panose="020B0604030504040204" pitchFamily="34" charset="-120"/>
              </a:rPr>
              <a:t>-</a:t>
            </a:r>
            <a:r>
              <a:rPr lang="zh-TW" altLang="en-US" sz="4800" dirty="0">
                <a:solidFill>
                  <a:prstClr val="black"/>
                </a:solidFill>
                <a:latin typeface="微軟正黑體" panose="020B0604030504040204" pitchFamily="34" charset="-120"/>
                <a:ea typeface="微軟正黑體" panose="020B0604030504040204" pitchFamily="34" charset="-120"/>
              </a:rPr>
              <a:t> 夜雨駕駛</a:t>
            </a:r>
          </a:p>
        </p:txBody>
      </p:sp>
      <p:sp>
        <p:nvSpPr>
          <p:cNvPr id="6" name="矩形 5"/>
          <p:cNvSpPr/>
          <p:nvPr/>
        </p:nvSpPr>
        <p:spPr>
          <a:xfrm>
            <a:off x="403831" y="3334706"/>
            <a:ext cx="10064472" cy="954107"/>
          </a:xfrm>
          <a:prstGeom prst="rect">
            <a:avLst/>
          </a:prstGeom>
        </p:spPr>
        <p:txBody>
          <a:bodyPr wrap="square">
            <a:spAutoFit/>
          </a:bodyPr>
          <a:lstStyle/>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與白天相比，夜間開車時致命的撞車事故風險增加了四倍（</a:t>
            </a:r>
            <a:r>
              <a:rPr lang="en-US" altLang="zh-TW" sz="2800" b="1" dirty="0">
                <a:solidFill>
                  <a:prstClr val="black"/>
                </a:solidFill>
                <a:latin typeface="微軟正黑體" panose="020B0604030504040204" pitchFamily="34" charset="-120"/>
                <a:ea typeface="微軟正黑體" panose="020B0604030504040204" pitchFamily="34" charset="-120"/>
              </a:rPr>
              <a:t>Williams</a:t>
            </a:r>
            <a:r>
              <a:rPr lang="zh-TW" altLang="en-US" sz="2800" b="1" dirty="0">
                <a:solidFill>
                  <a:prstClr val="black"/>
                </a:solidFill>
                <a:latin typeface="微軟正黑體" panose="020B0604030504040204" pitchFamily="34" charset="-120"/>
                <a:ea typeface="微軟正黑體" panose="020B0604030504040204" pitchFamily="34" charset="-120"/>
              </a:rPr>
              <a:t>，</a:t>
            </a:r>
            <a:r>
              <a:rPr lang="en-US" altLang="zh-TW" sz="2800" b="1" dirty="0">
                <a:solidFill>
                  <a:prstClr val="black"/>
                </a:solidFill>
                <a:latin typeface="微軟正黑體" panose="020B0604030504040204" pitchFamily="34" charset="-120"/>
                <a:ea typeface="微軟正黑體" panose="020B0604030504040204" pitchFamily="34" charset="-120"/>
              </a:rPr>
              <a:t>2003</a:t>
            </a:r>
            <a:r>
              <a:rPr lang="zh-TW" altLang="en-US" sz="2800" b="1" dirty="0">
                <a:solidFill>
                  <a:prstClr val="black"/>
                </a:solidFill>
                <a:latin typeface="微軟正黑體" panose="020B0604030504040204" pitchFamily="34" charset="-120"/>
                <a:ea typeface="微軟正黑體" panose="020B0604030504040204" pitchFamily="34" charset="-120"/>
              </a:rPr>
              <a:t>）。</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
        <p:nvSpPr>
          <p:cNvPr id="9" name="矩形 8">
            <a:extLst>
              <a:ext uri="{FF2B5EF4-FFF2-40B4-BE49-F238E27FC236}">
                <a16:creationId xmlns:a16="http://schemas.microsoft.com/office/drawing/2014/main" id="{A1CB2B06-B02A-4007-8D79-808DAC6E60FC}"/>
              </a:ext>
            </a:extLst>
          </p:cNvPr>
          <p:cNvSpPr/>
          <p:nvPr/>
        </p:nvSpPr>
        <p:spPr>
          <a:xfrm>
            <a:off x="403831" y="1392700"/>
            <a:ext cx="11371695" cy="1815882"/>
          </a:xfrm>
          <a:prstGeom prst="rect">
            <a:avLst/>
          </a:prstGeom>
        </p:spPr>
        <p:txBody>
          <a:bodyPr wrap="square">
            <a:spAutoFit/>
          </a:bodyPr>
          <a:lstStyle/>
          <a:p>
            <a:pPr marL="45720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在過去的十年中，在美國和歐洲，交通事故的數量有所減少（歐盟統計局，</a:t>
            </a:r>
            <a:r>
              <a:rPr lang="en-US" altLang="zh-TW" sz="2800" b="1" dirty="0">
                <a:solidFill>
                  <a:prstClr val="black"/>
                </a:solidFill>
                <a:latin typeface="微軟正黑體" panose="020B0604030504040204" pitchFamily="34" charset="-120"/>
                <a:ea typeface="微軟正黑體" panose="020B0604030504040204" pitchFamily="34" charset="-120"/>
              </a:rPr>
              <a:t>2007</a:t>
            </a:r>
            <a:r>
              <a:rPr lang="zh-TW" altLang="en-US" sz="2800" b="1" dirty="0">
                <a:solidFill>
                  <a:prstClr val="black"/>
                </a:solidFill>
                <a:latin typeface="微軟正黑體" panose="020B0604030504040204" pitchFamily="34" charset="-120"/>
                <a:ea typeface="微軟正黑體" panose="020B0604030504040204" pitchFamily="34" charset="-120"/>
              </a:rPr>
              <a:t>年；美國國家公路交通安全管理局，</a:t>
            </a:r>
            <a:r>
              <a:rPr lang="en-US" altLang="zh-TW" sz="2800" b="1" dirty="0">
                <a:solidFill>
                  <a:prstClr val="black"/>
                </a:solidFill>
                <a:latin typeface="微軟正黑體" panose="020B0604030504040204" pitchFamily="34" charset="-120"/>
                <a:ea typeface="微軟正黑體" panose="020B0604030504040204" pitchFamily="34" charset="-120"/>
              </a:rPr>
              <a:t>2006</a:t>
            </a:r>
            <a:r>
              <a:rPr lang="zh-TW" altLang="en-US" sz="2800" b="1" dirty="0">
                <a:solidFill>
                  <a:prstClr val="black"/>
                </a:solidFill>
                <a:latin typeface="微軟正黑體" panose="020B0604030504040204" pitchFamily="34" charset="-120"/>
                <a:ea typeface="微軟正黑體" panose="020B0604030504040204" pitchFamily="34" charset="-120"/>
              </a:rPr>
              <a:t>年）。雖然交通事故有下降的趨勢，但在發達國家，交通事故仍然是導致</a:t>
            </a:r>
            <a:r>
              <a:rPr lang="en-US" altLang="zh-TW" sz="2800" b="1" dirty="0">
                <a:solidFill>
                  <a:prstClr val="black"/>
                </a:solidFill>
                <a:latin typeface="微軟正黑體" panose="020B0604030504040204" pitchFamily="34" charset="-120"/>
                <a:ea typeface="微軟正黑體" panose="020B0604030504040204" pitchFamily="34" charset="-120"/>
              </a:rPr>
              <a:t>40</a:t>
            </a:r>
            <a:r>
              <a:rPr lang="zh-TW" altLang="en-US" sz="2800" b="1" dirty="0">
                <a:solidFill>
                  <a:prstClr val="black"/>
                </a:solidFill>
                <a:latin typeface="微軟正黑體" panose="020B0604030504040204" pitchFamily="34" charset="-120"/>
                <a:ea typeface="微軟正黑體" panose="020B0604030504040204" pitchFamily="34" charset="-120"/>
              </a:rPr>
              <a:t>歲以下的人口死亡，最常見的原因之一</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en-US" altLang="zh-TW" sz="2800" b="1" dirty="0" err="1">
                <a:solidFill>
                  <a:prstClr val="black"/>
                </a:solidFill>
                <a:latin typeface="微軟正黑體" panose="020B0604030504040204" pitchFamily="34" charset="-120"/>
                <a:ea typeface="微軟正黑體" panose="020B0604030504040204" pitchFamily="34" charset="-120"/>
              </a:rPr>
              <a:t>Plainis</a:t>
            </a:r>
            <a:r>
              <a:rPr lang="en-US" altLang="zh-TW" sz="2800" b="1" dirty="0">
                <a:solidFill>
                  <a:prstClr val="black"/>
                </a:solidFill>
                <a:latin typeface="微軟正黑體" panose="020B0604030504040204" pitchFamily="34" charset="-120"/>
                <a:ea typeface="微軟正黑體" panose="020B0604030504040204" pitchFamily="34" charset="-120"/>
              </a:rPr>
              <a:t> et al., 2006)</a:t>
            </a:r>
            <a:r>
              <a:rPr lang="zh-TW" altLang="en-US" sz="2800" b="1" dirty="0">
                <a:solidFill>
                  <a:prstClr val="black"/>
                </a:solidFill>
                <a:latin typeface="微軟正黑體" panose="020B0604030504040204" pitchFamily="34" charset="-120"/>
                <a:ea typeface="微軟正黑體" panose="020B0604030504040204" pitchFamily="34" charset="-120"/>
              </a:rPr>
              <a:t>。</a:t>
            </a:r>
          </a:p>
        </p:txBody>
      </p:sp>
      <p:sp>
        <p:nvSpPr>
          <p:cNvPr id="8" name="矩形 7"/>
          <p:cNvSpPr/>
          <p:nvPr/>
        </p:nvSpPr>
        <p:spPr>
          <a:xfrm>
            <a:off x="403831" y="4414937"/>
            <a:ext cx="11577962" cy="2246769"/>
          </a:xfrm>
          <a:prstGeom prst="rect">
            <a:avLst/>
          </a:prstGeom>
        </p:spPr>
        <p:txBody>
          <a:bodyPr wrap="square">
            <a:spAutoFit/>
          </a:bodyPr>
          <a:lstStyle/>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有研究表示，夜間道路交通事故增加的部分是因為駕駛員自願承擔風險</a:t>
            </a:r>
            <a:r>
              <a:rPr lang="en-US" altLang="zh-TW" sz="2800" b="1" dirty="0">
                <a:solidFill>
                  <a:prstClr val="black"/>
                </a:solidFill>
                <a:latin typeface="微軟正黑體" panose="020B0604030504040204" pitchFamily="34" charset="-120"/>
                <a:ea typeface="微軟正黑體" panose="020B0604030504040204" pitchFamily="34" charset="-120"/>
              </a:rPr>
              <a:t>(Clarke et al., 2005)</a:t>
            </a:r>
            <a:r>
              <a:rPr lang="zh-TW" altLang="en-US" sz="2800" b="1" dirty="0">
                <a:solidFill>
                  <a:prstClr val="black"/>
                </a:solidFill>
                <a:latin typeface="微軟正黑體" panose="020B0604030504040204" pitchFamily="34" charset="-120"/>
                <a:ea typeface="微軟正黑體" panose="020B0604030504040204" pitchFamily="34" charset="-120"/>
              </a:rPr>
              <a:t> 。另一種可能性是這些類型的撞車事故是因為疲倦造成的</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en-US" altLang="zh-TW" sz="2800" b="1" dirty="0" err="1">
                <a:solidFill>
                  <a:prstClr val="black"/>
                </a:solidFill>
                <a:latin typeface="微軟正黑體" panose="020B0604030504040204" pitchFamily="34" charset="-120"/>
                <a:ea typeface="微軟正黑體" panose="020B0604030504040204" pitchFamily="34" charset="-120"/>
              </a:rPr>
              <a:t>Akerstedt</a:t>
            </a:r>
            <a:r>
              <a:rPr lang="en-US" altLang="zh-TW" sz="2800" b="1" dirty="0">
                <a:solidFill>
                  <a:prstClr val="black"/>
                </a:solidFill>
                <a:latin typeface="微軟正黑體" panose="020B0604030504040204" pitchFamily="34" charset="-120"/>
                <a:ea typeface="微軟正黑體" panose="020B0604030504040204" pitchFamily="34" charset="-120"/>
              </a:rPr>
              <a:t> et al., 2001)</a:t>
            </a:r>
            <a:r>
              <a:rPr lang="zh-TW" altLang="en-US" sz="2800" b="1" dirty="0">
                <a:solidFill>
                  <a:prstClr val="black"/>
                </a:solidFill>
                <a:latin typeface="微軟正黑體" panose="020B0604030504040204" pitchFamily="34" charset="-120"/>
                <a:ea typeface="微軟正黑體" panose="020B0604030504040204" pitchFamily="34" charset="-120"/>
              </a:rPr>
              <a:t>。也有證據表明，夜間駕駛的撞車事故，是因為低亮度的環境條件下，產生的視覺問題，而導致反應時間的增加</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en-US" altLang="zh-TW" sz="2800" b="1" dirty="0" err="1">
                <a:solidFill>
                  <a:prstClr val="black"/>
                </a:solidFill>
                <a:latin typeface="微軟正黑體" panose="020B0604030504040204" pitchFamily="34" charset="-120"/>
                <a:ea typeface="微軟正黑體" panose="020B0604030504040204" pitchFamily="34" charset="-120"/>
              </a:rPr>
              <a:t>Plainis</a:t>
            </a:r>
            <a:r>
              <a:rPr lang="en-US" altLang="zh-TW" sz="2800" b="1" dirty="0">
                <a:solidFill>
                  <a:prstClr val="black"/>
                </a:solidFill>
                <a:latin typeface="微軟正黑體" panose="020B0604030504040204" pitchFamily="34" charset="-120"/>
                <a:ea typeface="微軟正黑體" panose="020B0604030504040204" pitchFamily="34" charset="-120"/>
              </a:rPr>
              <a:t> and Murray, 2002)</a:t>
            </a:r>
            <a:r>
              <a:rPr lang="zh-TW" altLang="en-US" sz="2800" b="1" dirty="0">
                <a:solidFill>
                  <a:prstClr val="black"/>
                </a:solidFill>
                <a:latin typeface="微軟正黑體" panose="020B0604030504040204" pitchFamily="34" charset="-120"/>
                <a:ea typeface="微軟正黑體" panose="020B0604030504040204" pitchFamily="34" charset="-120"/>
              </a:rPr>
              <a:t>。</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0056390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圓角 2">
            <a:extLst>
              <a:ext uri="{FF2B5EF4-FFF2-40B4-BE49-F238E27FC236}">
                <a16:creationId xmlns:a16="http://schemas.microsoft.com/office/drawing/2014/main" id="{07D00CD5-ADC6-4984-99F5-620CDF6CA96B}"/>
              </a:ext>
            </a:extLst>
          </p:cNvPr>
          <p:cNvSpPr/>
          <p:nvPr/>
        </p:nvSpPr>
        <p:spPr>
          <a:xfrm>
            <a:off x="627017" y="4088561"/>
            <a:ext cx="11343031" cy="2769439"/>
          </a:xfrm>
          <a:prstGeom prst="roundRect">
            <a:avLst/>
          </a:prstGeom>
          <a:solidFill>
            <a:srgbClr val="F5B4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其他一些實際意義可能包括開發培訓干預措施，以實現更有效的視覺搜索策略。</a:t>
            </a:r>
            <a:endParaRPr lang="en-US" altLang="zh-TW" sz="2800" b="1" dirty="0">
              <a:solidFill>
                <a:prstClr val="black"/>
              </a:solidFill>
              <a:latin typeface="微軟正黑體" panose="020B0604030504040204" pitchFamily="34" charset="-120"/>
              <a:ea typeface="微軟正黑體" panose="020B0604030504040204" pitchFamily="34" charset="-120"/>
            </a:endParaRPr>
          </a:p>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未來的培訓應考慮在不同條件下（如雨天和夜間駕駛），採用不同的視覺分配。可以透過考慮駕駛員在不同可見性條件下具有不同的注視頻率和處理時間來制定培訓干預計畫。</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
        <p:nvSpPr>
          <p:cNvPr id="11" name="文字方塊 10"/>
          <p:cNvSpPr txBox="1"/>
          <p:nvPr/>
        </p:nvSpPr>
        <p:spPr>
          <a:xfrm>
            <a:off x="627017" y="561703"/>
            <a:ext cx="3405099" cy="830997"/>
          </a:xfrm>
          <a:prstGeom prst="rect">
            <a:avLst/>
          </a:prstGeom>
          <a:noFill/>
        </p:spPr>
        <p:txBody>
          <a:bodyPr wrap="none" rtlCol="0">
            <a:spAutoFit/>
          </a:bodyPr>
          <a:lstStyle/>
          <a:p>
            <a:pPr lvl="0">
              <a:defRPr/>
            </a:pPr>
            <a:r>
              <a:rPr lang="en-US" altLang="zh-TW" sz="4800" dirty="0">
                <a:solidFill>
                  <a:prstClr val="black"/>
                </a:solidFill>
                <a:latin typeface="微軟正黑體" panose="020B0604030504040204" pitchFamily="34" charset="-120"/>
                <a:ea typeface="微軟正黑體" panose="020B0604030504040204" pitchFamily="34" charset="-120"/>
              </a:rPr>
              <a:t>Conclusion</a:t>
            </a:r>
            <a:endParaRPr lang="zh-TW" altLang="en-US" sz="2800" dirty="0">
              <a:solidFill>
                <a:prstClr val="black"/>
              </a:solidFill>
              <a:latin typeface="微軟正黑體" panose="020B0604030504040204" pitchFamily="34" charset="-120"/>
              <a:ea typeface="微軟正黑體" panose="020B0604030504040204" pitchFamily="34" charset="-120"/>
            </a:endParaRPr>
          </a:p>
        </p:txBody>
      </p:sp>
      <p:sp>
        <p:nvSpPr>
          <p:cNvPr id="5" name="矩形 4">
            <a:extLst>
              <a:ext uri="{FF2B5EF4-FFF2-40B4-BE49-F238E27FC236}">
                <a16:creationId xmlns:a16="http://schemas.microsoft.com/office/drawing/2014/main" id="{D41FA300-584A-4FF8-9852-38E519B53F51}"/>
              </a:ext>
            </a:extLst>
          </p:cNvPr>
          <p:cNvSpPr/>
          <p:nvPr/>
        </p:nvSpPr>
        <p:spPr>
          <a:xfrm>
            <a:off x="74822" y="1371025"/>
            <a:ext cx="11009490" cy="954107"/>
          </a:xfrm>
          <a:prstGeom prst="rect">
            <a:avLst/>
          </a:prstGeom>
        </p:spPr>
        <p:txBody>
          <a:bodyPr wrap="square">
            <a:spAutoFit/>
          </a:bodyPr>
          <a:lstStyle/>
          <a:p>
            <a:pPr marL="45720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此研究提供了對道路可見性的影響以及如何透過駕駛經驗調整可見性的新見解。</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
        <p:nvSpPr>
          <p:cNvPr id="9" name="矩形 8">
            <a:extLst>
              <a:ext uri="{FF2B5EF4-FFF2-40B4-BE49-F238E27FC236}">
                <a16:creationId xmlns:a16="http://schemas.microsoft.com/office/drawing/2014/main" id="{2A468E0B-79EE-4AB2-897A-3A0E22DF1034}"/>
              </a:ext>
            </a:extLst>
          </p:cNvPr>
          <p:cNvSpPr/>
          <p:nvPr/>
        </p:nvSpPr>
        <p:spPr>
          <a:xfrm>
            <a:off x="74822" y="2474893"/>
            <a:ext cx="11009490" cy="523220"/>
          </a:xfrm>
          <a:prstGeom prst="rect">
            <a:avLst/>
          </a:prstGeom>
        </p:spPr>
        <p:txBody>
          <a:bodyPr wrap="square">
            <a:spAutoFit/>
          </a:bodyPr>
          <a:lstStyle/>
          <a:p>
            <a:pPr marL="457200" indent="-457200">
              <a:buFont typeface="微軟正黑體" panose="020B0604030504040204" pitchFamily="34" charset="-120"/>
              <a:buChar char="→"/>
            </a:pPr>
            <a:r>
              <a:rPr lang="zh-TW" altLang="en-US" sz="2800" b="1" dirty="0">
                <a:solidFill>
                  <a:prstClr val="black"/>
                </a:solidFill>
                <a:latin typeface="微軟正黑體" panose="020B0604030504040204" pitchFamily="34" charset="-120"/>
                <a:ea typeface="微軟正黑體" panose="020B0604030504040204" pitchFamily="34" charset="-120"/>
              </a:rPr>
              <a:t>發現雨天駕駛會顯著影響參與者的注視頻率和處理時間。</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
        <p:nvSpPr>
          <p:cNvPr id="2" name="矩形 1">
            <a:extLst>
              <a:ext uri="{FF2B5EF4-FFF2-40B4-BE49-F238E27FC236}">
                <a16:creationId xmlns:a16="http://schemas.microsoft.com/office/drawing/2014/main" id="{BF7BDCE8-8D05-419E-A43D-1A1D52C1DF21}"/>
              </a:ext>
            </a:extLst>
          </p:cNvPr>
          <p:cNvSpPr/>
          <p:nvPr/>
        </p:nvSpPr>
        <p:spPr>
          <a:xfrm>
            <a:off x="74822" y="3134454"/>
            <a:ext cx="11544749" cy="954107"/>
          </a:xfrm>
          <a:prstGeom prst="rect">
            <a:avLst/>
          </a:prstGeom>
        </p:spPr>
        <p:txBody>
          <a:bodyPr wrap="square">
            <a:spAutoFit/>
          </a:bodyPr>
          <a:lstStyle/>
          <a:p>
            <a:pPr marL="45720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駕駛經驗與能見度條件之間缺乏交互性，這表示視覺搜索策略在經驗上的差異，不會在低能見度條件上而有所差異。</a:t>
            </a:r>
          </a:p>
        </p:txBody>
      </p:sp>
    </p:spTree>
    <p:extLst>
      <p:ext uri="{BB962C8B-B14F-4D97-AF65-F5344CB8AC3E}">
        <p14:creationId xmlns:p14="http://schemas.microsoft.com/office/powerpoint/2010/main" val="24207332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字方塊 6"/>
          <p:cNvSpPr txBox="1"/>
          <p:nvPr/>
        </p:nvSpPr>
        <p:spPr>
          <a:xfrm>
            <a:off x="627017" y="561703"/>
            <a:ext cx="6818790" cy="830997"/>
          </a:xfrm>
          <a:prstGeom prst="rect">
            <a:avLst/>
          </a:prstGeom>
          <a:noFill/>
        </p:spPr>
        <p:txBody>
          <a:bodyPr wrap="non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Introduction</a:t>
            </a:r>
            <a:r>
              <a:rPr lang="zh-TW" altLang="en-US" sz="4800" dirty="0">
                <a:solidFill>
                  <a:prstClr val="black"/>
                </a:solidFill>
                <a:latin typeface="微軟正黑體" panose="020B0604030504040204" pitchFamily="34" charset="-120"/>
                <a:ea typeface="微軟正黑體" panose="020B0604030504040204" pitchFamily="34" charset="-120"/>
              </a:rPr>
              <a:t> </a:t>
            </a:r>
            <a:r>
              <a:rPr lang="en-US" altLang="zh-TW" sz="4800" dirty="0">
                <a:solidFill>
                  <a:prstClr val="black"/>
                </a:solidFill>
                <a:latin typeface="微軟正黑體" panose="020B0604030504040204" pitchFamily="34" charset="-120"/>
                <a:ea typeface="微軟正黑體" panose="020B0604030504040204" pitchFamily="34" charset="-120"/>
              </a:rPr>
              <a:t>-</a:t>
            </a:r>
            <a:r>
              <a:rPr lang="zh-TW" altLang="en-US" sz="4800" dirty="0">
                <a:solidFill>
                  <a:prstClr val="black"/>
                </a:solidFill>
                <a:latin typeface="微軟正黑體" panose="020B0604030504040204" pitchFamily="34" charset="-120"/>
                <a:ea typeface="微軟正黑體" panose="020B0604030504040204" pitchFamily="34" charset="-120"/>
              </a:rPr>
              <a:t> 夜雨駕駛</a:t>
            </a:r>
          </a:p>
        </p:txBody>
      </p:sp>
      <p:sp>
        <p:nvSpPr>
          <p:cNvPr id="6" name="矩形 5"/>
          <p:cNvSpPr/>
          <p:nvPr/>
        </p:nvSpPr>
        <p:spPr>
          <a:xfrm>
            <a:off x="410152" y="2929526"/>
            <a:ext cx="11600409" cy="954107"/>
          </a:xfrm>
          <a:prstGeom prst="rect">
            <a:avLst/>
          </a:prstGeom>
        </p:spPr>
        <p:txBody>
          <a:bodyPr wrap="square">
            <a:spAutoFit/>
          </a:bodyPr>
          <a:lstStyle/>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文獻整合分析中發現，雨中撞車事故的比例增加了高達</a:t>
            </a:r>
            <a:r>
              <a:rPr lang="en-US" altLang="zh-TW" sz="2800" b="1" dirty="0">
                <a:solidFill>
                  <a:prstClr val="black"/>
                </a:solidFill>
                <a:latin typeface="微軟正黑體" panose="020B0604030504040204" pitchFamily="34" charset="-120"/>
                <a:ea typeface="微軟正黑體" panose="020B0604030504040204" pitchFamily="34" charset="-120"/>
              </a:rPr>
              <a:t>71</a:t>
            </a:r>
            <a:r>
              <a:rPr lang="zh-TW" altLang="en-US" sz="2800" b="1" dirty="0">
                <a:solidFill>
                  <a:prstClr val="black"/>
                </a:solidFill>
                <a:latin typeface="微軟正黑體" panose="020B0604030504040204" pitchFamily="34" charset="-120"/>
                <a:ea typeface="微軟正黑體" panose="020B0604030504040204" pitchFamily="34" charset="-120"/>
              </a:rPr>
              <a:t>％</a:t>
            </a:r>
            <a:r>
              <a:rPr lang="en-US" altLang="zh-TW" sz="2800" b="1" dirty="0">
                <a:solidFill>
                  <a:prstClr val="black"/>
                </a:solidFill>
                <a:latin typeface="微軟正黑體" panose="020B0604030504040204" pitchFamily="34" charset="-120"/>
                <a:ea typeface="微軟正黑體" panose="020B0604030504040204" pitchFamily="34" charset="-120"/>
              </a:rPr>
              <a:t> (</a:t>
            </a:r>
            <a:r>
              <a:rPr lang="en-US" altLang="zh-TW" sz="2800" b="1" dirty="0" err="1">
                <a:solidFill>
                  <a:prstClr val="black"/>
                </a:solidFill>
                <a:latin typeface="微軟正黑體" panose="020B0604030504040204" pitchFamily="34" charset="-120"/>
                <a:ea typeface="微軟正黑體" panose="020B0604030504040204" pitchFamily="34" charset="-120"/>
              </a:rPr>
              <a:t>Qiu</a:t>
            </a:r>
            <a:r>
              <a:rPr lang="en-US" altLang="zh-TW" sz="2800" b="1" dirty="0">
                <a:solidFill>
                  <a:prstClr val="black"/>
                </a:solidFill>
                <a:latin typeface="微軟正黑體" panose="020B0604030504040204" pitchFamily="34" charset="-120"/>
                <a:ea typeface="微軟正黑體" panose="020B0604030504040204" pitchFamily="34" charset="-120"/>
              </a:rPr>
              <a:t> and Nixon, 2008)</a:t>
            </a:r>
            <a:r>
              <a:rPr lang="zh-TW" altLang="en-US" sz="2800" b="1" dirty="0">
                <a:solidFill>
                  <a:prstClr val="black"/>
                </a:solidFill>
                <a:latin typeface="微軟正黑體" panose="020B0604030504040204" pitchFamily="34" charset="-120"/>
                <a:ea typeface="微軟正黑體" panose="020B0604030504040204" pitchFamily="34" charset="-120"/>
              </a:rPr>
              <a:t>。</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
        <p:nvSpPr>
          <p:cNvPr id="9" name="矩形 8">
            <a:extLst>
              <a:ext uri="{FF2B5EF4-FFF2-40B4-BE49-F238E27FC236}">
                <a16:creationId xmlns:a16="http://schemas.microsoft.com/office/drawing/2014/main" id="{A1CB2B06-B02A-4007-8D79-808DAC6E60FC}"/>
              </a:ext>
            </a:extLst>
          </p:cNvPr>
          <p:cNvSpPr/>
          <p:nvPr/>
        </p:nvSpPr>
        <p:spPr>
          <a:xfrm>
            <a:off x="410152" y="1883353"/>
            <a:ext cx="11371695" cy="954107"/>
          </a:xfrm>
          <a:prstGeom prst="rect">
            <a:avLst/>
          </a:prstGeom>
        </p:spPr>
        <p:txBody>
          <a:bodyPr wrap="square">
            <a:spAutoFit/>
          </a:bodyPr>
          <a:lstStyle/>
          <a:p>
            <a:pPr marL="45720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關於在多雨環境條件下駕駛，已經證明在潮濕而不是乾燥的天氣中，發生撞車事故的風險增加</a:t>
            </a:r>
            <a:r>
              <a:rPr lang="en-US" altLang="zh-TW" sz="2800" b="1" dirty="0">
                <a:solidFill>
                  <a:prstClr val="black"/>
                </a:solidFill>
                <a:latin typeface="微軟正黑體" panose="020B0604030504040204" pitchFamily="34" charset="-120"/>
                <a:ea typeface="微軟正黑體" panose="020B0604030504040204" pitchFamily="34" charset="-120"/>
              </a:rPr>
              <a:t>(Edwards, 1998) </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
        <p:nvSpPr>
          <p:cNvPr id="3" name="矩形 2"/>
          <p:cNvSpPr/>
          <p:nvPr/>
        </p:nvSpPr>
        <p:spPr>
          <a:xfrm>
            <a:off x="410151" y="3975699"/>
            <a:ext cx="11371695" cy="1815882"/>
          </a:xfrm>
          <a:prstGeom prst="rect">
            <a:avLst/>
          </a:prstGeom>
        </p:spPr>
        <p:txBody>
          <a:bodyPr wrap="square">
            <a:spAutoFit/>
          </a:bodyPr>
          <a:lstStyle/>
          <a:p>
            <a:pPr marL="45720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夜間駕駛和下雨駕駛增加了撞車風險，並且人們認為對駕駛員的要求更高。然而，似乎經驗豐富的駕駛員可能不會跟新手駕駛員一樣有相同的影響，因為在持有駕駛執照的人數中，事故發生率每年約下降</a:t>
            </a:r>
            <a:r>
              <a:rPr lang="en-US" altLang="zh-TW" sz="2800" b="1" dirty="0">
                <a:solidFill>
                  <a:prstClr val="black"/>
                </a:solidFill>
                <a:latin typeface="微軟正黑體" panose="020B0604030504040204" pitchFamily="34" charset="-120"/>
                <a:ea typeface="微軟正黑體" panose="020B0604030504040204" pitchFamily="34" charset="-120"/>
              </a:rPr>
              <a:t>6</a:t>
            </a:r>
            <a:r>
              <a:rPr lang="zh-TW" altLang="en-US" sz="2800" b="1" dirty="0">
                <a:solidFill>
                  <a:prstClr val="black"/>
                </a:solidFill>
                <a:latin typeface="微軟正黑體" panose="020B0604030504040204" pitchFamily="34" charset="-120"/>
                <a:ea typeface="微軟正黑體" panose="020B0604030504040204" pitchFamily="34" charset="-120"/>
              </a:rPr>
              <a:t>％</a:t>
            </a:r>
            <a:r>
              <a:rPr lang="en-US" altLang="zh-TW" sz="2800" b="1" dirty="0">
                <a:solidFill>
                  <a:prstClr val="black"/>
                </a:solidFill>
                <a:latin typeface="微軟正黑體" panose="020B0604030504040204" pitchFamily="34" charset="-120"/>
                <a:ea typeface="微軟正黑體" panose="020B0604030504040204" pitchFamily="34" charset="-120"/>
              </a:rPr>
              <a:t>(Clarke et al., 2006)</a:t>
            </a:r>
            <a:r>
              <a:rPr lang="zh-TW" altLang="en-US" sz="2800" b="1" dirty="0">
                <a:solidFill>
                  <a:prstClr val="black"/>
                </a:solidFill>
                <a:latin typeface="微軟正黑體" panose="020B0604030504040204" pitchFamily="34" charset="-120"/>
                <a:ea typeface="微軟正黑體" panose="020B0604030504040204" pitchFamily="34" charset="-120"/>
              </a:rPr>
              <a:t>。</a:t>
            </a:r>
          </a:p>
        </p:txBody>
      </p:sp>
    </p:spTree>
    <p:extLst>
      <p:ext uri="{BB962C8B-B14F-4D97-AF65-F5344CB8AC3E}">
        <p14:creationId xmlns:p14="http://schemas.microsoft.com/office/powerpoint/2010/main" val="30726188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字方塊 6"/>
          <p:cNvSpPr txBox="1"/>
          <p:nvPr/>
        </p:nvSpPr>
        <p:spPr>
          <a:xfrm>
            <a:off x="627017" y="561703"/>
            <a:ext cx="9962279" cy="830997"/>
          </a:xfrm>
          <a:prstGeom prst="rect">
            <a:avLst/>
          </a:prstGeom>
          <a:noFill/>
        </p:spPr>
        <p:txBody>
          <a:bodyPr wrap="non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Introduction</a:t>
            </a:r>
            <a:r>
              <a:rPr lang="zh-TW" altLang="en-US" sz="4800" dirty="0">
                <a:solidFill>
                  <a:prstClr val="black"/>
                </a:solidFill>
                <a:latin typeface="微軟正黑體" panose="020B0604030504040204" pitchFamily="34" charset="-120"/>
                <a:ea typeface="微軟正黑體" panose="020B0604030504040204" pitchFamily="34" charset="-120"/>
              </a:rPr>
              <a:t> </a:t>
            </a:r>
            <a:r>
              <a:rPr lang="en-US" altLang="zh-TW" sz="4800" dirty="0">
                <a:solidFill>
                  <a:prstClr val="black"/>
                </a:solidFill>
                <a:latin typeface="微軟正黑體" panose="020B0604030504040204" pitchFamily="34" charset="-120"/>
                <a:ea typeface="微軟正黑體" panose="020B0604030504040204" pitchFamily="34" charset="-120"/>
              </a:rPr>
              <a:t>–</a:t>
            </a:r>
            <a:r>
              <a:rPr lang="zh-TW" altLang="en-US" sz="4800" dirty="0">
                <a:solidFill>
                  <a:prstClr val="black"/>
                </a:solidFill>
                <a:latin typeface="微軟正黑體" panose="020B0604030504040204" pitchFamily="34" charset="-120"/>
                <a:ea typeface="微軟正黑體" panose="020B0604030504040204" pitchFamily="34" charset="-120"/>
              </a:rPr>
              <a:t> 駕駛經驗和視覺注視</a:t>
            </a:r>
          </a:p>
        </p:txBody>
      </p:sp>
      <p:sp>
        <p:nvSpPr>
          <p:cNvPr id="9" name="矩形 8">
            <a:extLst>
              <a:ext uri="{FF2B5EF4-FFF2-40B4-BE49-F238E27FC236}">
                <a16:creationId xmlns:a16="http://schemas.microsoft.com/office/drawing/2014/main" id="{A1CB2B06-B02A-4007-8D79-808DAC6E60FC}"/>
              </a:ext>
            </a:extLst>
          </p:cNvPr>
          <p:cNvSpPr/>
          <p:nvPr/>
        </p:nvSpPr>
        <p:spPr>
          <a:xfrm>
            <a:off x="403831" y="1392700"/>
            <a:ext cx="10881203" cy="1815882"/>
          </a:xfrm>
          <a:prstGeom prst="rect">
            <a:avLst/>
          </a:prstGeom>
        </p:spPr>
        <p:txBody>
          <a:bodyPr wrap="square">
            <a:spAutoFit/>
          </a:bodyPr>
          <a:lstStyle/>
          <a:p>
            <a:pPr marL="45720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許多研究人員認為，駕駛經驗是撞車率的關鍵指標之一</a:t>
            </a:r>
            <a:r>
              <a:rPr lang="en-US" altLang="zh-TW" sz="2800" b="1" dirty="0">
                <a:solidFill>
                  <a:prstClr val="black"/>
                </a:solidFill>
                <a:latin typeface="微軟正黑體" panose="020B0604030504040204" pitchFamily="34" charset="-120"/>
                <a:ea typeface="微軟正黑體" panose="020B0604030504040204" pitchFamily="34" charset="-120"/>
              </a:rPr>
              <a:t>(Chapman and Underwood, 1998, </a:t>
            </a:r>
            <a:r>
              <a:rPr lang="en-US" altLang="zh-TW" sz="2800" b="1" dirty="0" err="1">
                <a:solidFill>
                  <a:prstClr val="black"/>
                </a:solidFill>
                <a:latin typeface="微軟正黑體" panose="020B0604030504040204" pitchFamily="34" charset="-120"/>
                <a:ea typeface="微軟正黑體" panose="020B0604030504040204" pitchFamily="34" charset="-120"/>
              </a:rPr>
              <a:t>Gregersen</a:t>
            </a:r>
            <a:r>
              <a:rPr lang="en-US" altLang="zh-TW" sz="2800" b="1" dirty="0">
                <a:solidFill>
                  <a:prstClr val="black"/>
                </a:solidFill>
                <a:latin typeface="微軟正黑體" panose="020B0604030504040204" pitchFamily="34" charset="-120"/>
                <a:ea typeface="微軟正黑體" panose="020B0604030504040204" pitchFamily="34" charset="-120"/>
              </a:rPr>
              <a:t> and </a:t>
            </a:r>
            <a:r>
              <a:rPr lang="en-US" altLang="zh-TW" sz="2800" b="1" dirty="0" err="1">
                <a:solidFill>
                  <a:prstClr val="black"/>
                </a:solidFill>
                <a:latin typeface="微軟正黑體" panose="020B0604030504040204" pitchFamily="34" charset="-120"/>
                <a:ea typeface="微軟正黑體" panose="020B0604030504040204" pitchFamily="34" charset="-120"/>
              </a:rPr>
              <a:t>Bjurulf</a:t>
            </a:r>
            <a:r>
              <a:rPr lang="en-US" altLang="zh-TW" sz="2800" b="1" dirty="0">
                <a:solidFill>
                  <a:prstClr val="black"/>
                </a:solidFill>
                <a:latin typeface="微軟正黑體" panose="020B0604030504040204" pitchFamily="34" charset="-120"/>
                <a:ea typeface="微軟正黑體" panose="020B0604030504040204" pitchFamily="34" charset="-120"/>
              </a:rPr>
              <a:t>, 1996)</a:t>
            </a:r>
            <a:r>
              <a:rPr lang="zh-TW" altLang="en-US" sz="2800" b="1" dirty="0">
                <a:solidFill>
                  <a:prstClr val="black"/>
                </a:solidFill>
                <a:latin typeface="微軟正黑體" panose="020B0604030504040204" pitchFamily="34" charset="-120"/>
                <a:ea typeface="微軟正黑體" panose="020B0604030504040204" pitchFamily="34" charset="-120"/>
              </a:rPr>
              <a:t>，其中年輕駕駛員撞車率更高</a:t>
            </a:r>
            <a:r>
              <a:rPr lang="en-US" altLang="zh-TW" sz="2800" b="1" dirty="0">
                <a:solidFill>
                  <a:prstClr val="black"/>
                </a:solidFill>
                <a:latin typeface="微軟正黑體" panose="020B0604030504040204" pitchFamily="34" charset="-120"/>
                <a:ea typeface="微軟正黑體" panose="020B0604030504040204" pitchFamily="34" charset="-120"/>
              </a:rPr>
              <a:t>(Clarke et al., 2006, </a:t>
            </a:r>
            <a:r>
              <a:rPr lang="en-US" altLang="zh-TW" sz="2800" b="1" dirty="0" err="1">
                <a:solidFill>
                  <a:prstClr val="black"/>
                </a:solidFill>
                <a:latin typeface="微軟正黑體" panose="020B0604030504040204" pitchFamily="34" charset="-120"/>
                <a:ea typeface="微軟正黑體" panose="020B0604030504040204" pitchFamily="34" charset="-120"/>
              </a:rPr>
              <a:t>Neyens</a:t>
            </a:r>
            <a:r>
              <a:rPr lang="en-US" altLang="zh-TW" sz="2800" b="1" dirty="0">
                <a:solidFill>
                  <a:prstClr val="black"/>
                </a:solidFill>
                <a:latin typeface="微軟正黑體" panose="020B0604030504040204" pitchFamily="34" charset="-120"/>
                <a:ea typeface="微軟正黑體" panose="020B0604030504040204" pitchFamily="34" charset="-120"/>
              </a:rPr>
              <a:t> and Boyle, 2008)</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
        <p:nvSpPr>
          <p:cNvPr id="2" name="矩形 1">
            <a:extLst>
              <a:ext uri="{FF2B5EF4-FFF2-40B4-BE49-F238E27FC236}">
                <a16:creationId xmlns:a16="http://schemas.microsoft.com/office/drawing/2014/main" id="{642E738E-DA14-45AE-AE6A-7F91C8FB95FB}"/>
              </a:ext>
            </a:extLst>
          </p:cNvPr>
          <p:cNvSpPr/>
          <p:nvPr/>
        </p:nvSpPr>
        <p:spPr>
          <a:xfrm>
            <a:off x="403832" y="3404925"/>
            <a:ext cx="10881202" cy="1384995"/>
          </a:xfrm>
          <a:prstGeom prst="rect">
            <a:avLst/>
          </a:prstGeom>
        </p:spPr>
        <p:txBody>
          <a:bodyPr wrap="square">
            <a:spAutoFit/>
          </a:bodyPr>
          <a:lstStyle/>
          <a:p>
            <a:pPr marL="45720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關於夜間駕駛，發現年輕的新手駕駛者的撞車風險比例更高</a:t>
            </a:r>
            <a:r>
              <a:rPr lang="en-US" altLang="zh-TW" sz="2800" b="1" dirty="0">
                <a:solidFill>
                  <a:prstClr val="black"/>
                </a:solidFill>
                <a:latin typeface="微軟正黑體" panose="020B0604030504040204" pitchFamily="34" charset="-120"/>
                <a:ea typeface="微軟正黑體" panose="020B0604030504040204" pitchFamily="34" charset="-120"/>
              </a:rPr>
              <a:t>(Clarke et al., 2006)</a:t>
            </a:r>
            <a:r>
              <a:rPr lang="zh-TW" altLang="en-US" sz="2800" b="1" dirty="0">
                <a:solidFill>
                  <a:prstClr val="black"/>
                </a:solidFill>
                <a:latin typeface="微軟正黑體" panose="020B0604030504040204" pitchFamily="34" charset="-120"/>
                <a:ea typeface="微軟正黑體" panose="020B0604030504040204" pitchFamily="34" charset="-120"/>
              </a:rPr>
              <a:t>，且夜間的撞車事故是白天的三倍</a:t>
            </a:r>
            <a:r>
              <a:rPr lang="en-US" altLang="zh-TW" sz="2800" b="1" dirty="0">
                <a:solidFill>
                  <a:prstClr val="black"/>
                </a:solidFill>
                <a:latin typeface="微軟正黑體" panose="020B0604030504040204" pitchFamily="34" charset="-120"/>
                <a:ea typeface="微軟正黑體" panose="020B0604030504040204" pitchFamily="34" charset="-120"/>
              </a:rPr>
              <a:t>(Williams, 2003)</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
        <p:nvSpPr>
          <p:cNvPr id="5" name="矩形 4">
            <a:extLst>
              <a:ext uri="{FF2B5EF4-FFF2-40B4-BE49-F238E27FC236}">
                <a16:creationId xmlns:a16="http://schemas.microsoft.com/office/drawing/2014/main" id="{642E738E-DA14-45AE-AE6A-7F91C8FB95FB}"/>
              </a:ext>
            </a:extLst>
          </p:cNvPr>
          <p:cNvSpPr/>
          <p:nvPr/>
        </p:nvSpPr>
        <p:spPr>
          <a:xfrm>
            <a:off x="403831" y="4986263"/>
            <a:ext cx="11325714" cy="1815882"/>
          </a:xfrm>
          <a:prstGeom prst="rect">
            <a:avLst/>
          </a:prstGeom>
        </p:spPr>
        <p:txBody>
          <a:bodyPr wrap="square">
            <a:spAutoFit/>
          </a:bodyPr>
          <a:lstStyle/>
          <a:p>
            <a:pPr marL="45720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將低能見度條件可能增加的撞車風險與駕駛經驗聯起來，其重要的因素是視覺注意力的範圍。集中注意力和周圍注意力，這兩者都隨著駕駛經驗的增加而改變。例如，與典型的敏銳度測試相比，有用視野（</a:t>
            </a:r>
            <a:r>
              <a:rPr lang="en-US" altLang="zh-TW" sz="2800" b="1" dirty="0" err="1">
                <a:solidFill>
                  <a:prstClr val="black"/>
                </a:solidFill>
                <a:latin typeface="微軟正黑體" panose="020B0604030504040204" pitchFamily="34" charset="-120"/>
                <a:ea typeface="微軟正黑體" panose="020B0604030504040204" pitchFamily="34" charset="-120"/>
              </a:rPr>
              <a:t>UFoV</a:t>
            </a:r>
            <a:r>
              <a:rPr lang="zh-TW" altLang="en-US" sz="2800" b="1" dirty="0">
                <a:solidFill>
                  <a:prstClr val="black"/>
                </a:solidFill>
                <a:latin typeface="微軟正黑體" panose="020B0604030504040204" pitchFamily="34" charset="-120"/>
                <a:ea typeface="微軟正黑體" panose="020B0604030504040204" pitchFamily="34" charset="-120"/>
              </a:rPr>
              <a:t>）可以更好地預測老年駕駛員的事故</a:t>
            </a:r>
            <a:r>
              <a:rPr lang="en-US" altLang="zh-TW" sz="2800" b="1" dirty="0">
                <a:solidFill>
                  <a:prstClr val="black"/>
                </a:solidFill>
                <a:latin typeface="微軟正黑體" panose="020B0604030504040204" pitchFamily="34" charset="-120"/>
                <a:ea typeface="微軟正黑體" panose="020B0604030504040204" pitchFamily="34" charset="-120"/>
              </a:rPr>
              <a:t>(Ball et al., 1993) </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7009202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字方塊 6"/>
          <p:cNvSpPr txBox="1"/>
          <p:nvPr/>
        </p:nvSpPr>
        <p:spPr>
          <a:xfrm>
            <a:off x="627017" y="561703"/>
            <a:ext cx="9962279" cy="830997"/>
          </a:xfrm>
          <a:prstGeom prst="rect">
            <a:avLst/>
          </a:prstGeom>
          <a:noFill/>
        </p:spPr>
        <p:txBody>
          <a:bodyPr wrap="non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Introduction</a:t>
            </a:r>
            <a:r>
              <a:rPr lang="zh-TW" altLang="en-US" sz="4800" dirty="0">
                <a:solidFill>
                  <a:prstClr val="black"/>
                </a:solidFill>
                <a:latin typeface="微軟正黑體" panose="020B0604030504040204" pitchFamily="34" charset="-120"/>
                <a:ea typeface="微軟正黑體" panose="020B0604030504040204" pitchFamily="34" charset="-120"/>
              </a:rPr>
              <a:t> </a:t>
            </a:r>
            <a:r>
              <a:rPr lang="en-US" altLang="zh-TW" sz="4800" dirty="0">
                <a:solidFill>
                  <a:prstClr val="black"/>
                </a:solidFill>
                <a:latin typeface="微軟正黑體" panose="020B0604030504040204" pitchFamily="34" charset="-120"/>
                <a:ea typeface="微軟正黑體" panose="020B0604030504040204" pitchFamily="34" charset="-120"/>
              </a:rPr>
              <a:t>–</a:t>
            </a:r>
            <a:r>
              <a:rPr lang="zh-TW" altLang="en-US" sz="4800" dirty="0">
                <a:solidFill>
                  <a:prstClr val="black"/>
                </a:solidFill>
                <a:latin typeface="微軟正黑體" panose="020B0604030504040204" pitchFamily="34" charset="-120"/>
                <a:ea typeface="微軟正黑體" panose="020B0604030504040204" pitchFamily="34" charset="-120"/>
              </a:rPr>
              <a:t> 駕駛經驗和視覺注視</a:t>
            </a:r>
          </a:p>
        </p:txBody>
      </p:sp>
      <p:sp>
        <p:nvSpPr>
          <p:cNvPr id="9" name="矩形 8">
            <a:extLst>
              <a:ext uri="{FF2B5EF4-FFF2-40B4-BE49-F238E27FC236}">
                <a16:creationId xmlns:a16="http://schemas.microsoft.com/office/drawing/2014/main" id="{A1CB2B06-B02A-4007-8D79-808DAC6E60FC}"/>
              </a:ext>
            </a:extLst>
          </p:cNvPr>
          <p:cNvSpPr/>
          <p:nvPr/>
        </p:nvSpPr>
        <p:spPr>
          <a:xfrm>
            <a:off x="403831" y="1392700"/>
            <a:ext cx="10881203" cy="954107"/>
          </a:xfrm>
          <a:prstGeom prst="rect">
            <a:avLst/>
          </a:prstGeom>
        </p:spPr>
        <p:txBody>
          <a:bodyPr wrap="square">
            <a:spAutoFit/>
          </a:bodyPr>
          <a:lstStyle/>
          <a:p>
            <a:pPr marL="457200" indent="-457200">
              <a:buFont typeface="Arial" panose="020B0604020202020204" pitchFamily="34" charset="0"/>
              <a:buChar char="•"/>
            </a:pPr>
            <a:r>
              <a:rPr lang="en-US" altLang="zh-TW" sz="2800" b="1" dirty="0">
                <a:solidFill>
                  <a:prstClr val="black"/>
                </a:solidFill>
                <a:latin typeface="微軟正黑體" panose="020B0604030504040204" pitchFamily="34" charset="-120"/>
                <a:ea typeface="微軟正黑體" panose="020B0604030504040204" pitchFamily="34" charset="-120"/>
              </a:rPr>
              <a:t>Underwood</a:t>
            </a:r>
            <a:r>
              <a:rPr lang="zh-TW" altLang="en-US" sz="2800" b="1" dirty="0">
                <a:solidFill>
                  <a:prstClr val="black"/>
                </a:solidFill>
                <a:latin typeface="微軟正黑體" panose="020B0604030504040204" pitchFamily="34" charset="-120"/>
                <a:ea typeface="微軟正黑體" panose="020B0604030504040204" pitchFamily="34" charset="-120"/>
              </a:rPr>
              <a:t>（</a:t>
            </a:r>
            <a:r>
              <a:rPr lang="en-US" altLang="zh-TW" sz="2800" b="1" dirty="0">
                <a:solidFill>
                  <a:prstClr val="black"/>
                </a:solidFill>
                <a:latin typeface="微軟正黑體" panose="020B0604030504040204" pitchFamily="34" charset="-120"/>
                <a:ea typeface="微軟正黑體" panose="020B0604030504040204" pitchFamily="34" charset="-120"/>
              </a:rPr>
              <a:t>2007</a:t>
            </a:r>
            <a:r>
              <a:rPr lang="zh-TW" altLang="en-US" sz="2800" b="1" dirty="0">
                <a:solidFill>
                  <a:prstClr val="black"/>
                </a:solidFill>
                <a:latin typeface="微軟正黑體" panose="020B0604030504040204" pitchFamily="34" charset="-120"/>
                <a:ea typeface="微軟正黑體" panose="020B0604030504040204" pitchFamily="34" charset="-120"/>
              </a:rPr>
              <a:t>）提出，有效的視覺搜索策略是駕駛能力從新手轉變到有經驗駕駛員的基本變化之一。</a:t>
            </a:r>
          </a:p>
        </p:txBody>
      </p:sp>
      <p:sp>
        <p:nvSpPr>
          <p:cNvPr id="2" name="矩形 1">
            <a:extLst>
              <a:ext uri="{FF2B5EF4-FFF2-40B4-BE49-F238E27FC236}">
                <a16:creationId xmlns:a16="http://schemas.microsoft.com/office/drawing/2014/main" id="{642E738E-DA14-45AE-AE6A-7F91C8FB95FB}"/>
              </a:ext>
            </a:extLst>
          </p:cNvPr>
          <p:cNvSpPr/>
          <p:nvPr/>
        </p:nvSpPr>
        <p:spPr>
          <a:xfrm>
            <a:off x="403832" y="2439140"/>
            <a:ext cx="10881202" cy="1384995"/>
          </a:xfrm>
          <a:prstGeom prst="rect">
            <a:avLst/>
          </a:prstGeom>
        </p:spPr>
        <p:txBody>
          <a:bodyPr wrap="square">
            <a:spAutoFit/>
          </a:bodyPr>
          <a:lstStyle/>
          <a:p>
            <a:pPr marL="45720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視覺注意力已被認為是交通事故的原因之一</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en-US" altLang="zh-TW" sz="2800" b="1" dirty="0" err="1">
                <a:solidFill>
                  <a:prstClr val="black"/>
                </a:solidFill>
                <a:latin typeface="微軟正黑體" panose="020B0604030504040204" pitchFamily="34" charset="-120"/>
                <a:ea typeface="微軟正黑體" panose="020B0604030504040204" pitchFamily="34" charset="-120"/>
              </a:rPr>
              <a:t>Crundall</a:t>
            </a:r>
            <a:r>
              <a:rPr lang="en-US" altLang="zh-TW" sz="2800" b="1" dirty="0">
                <a:solidFill>
                  <a:prstClr val="black"/>
                </a:solidFill>
                <a:latin typeface="微軟正黑體" panose="020B0604030504040204" pitchFamily="34" charset="-120"/>
                <a:ea typeface="微軟正黑體" panose="020B0604030504040204" pitchFamily="34" charset="-120"/>
              </a:rPr>
              <a:t> et al., 2004)</a:t>
            </a:r>
            <a:r>
              <a:rPr lang="zh-TW" altLang="en-US" sz="2800" b="1" dirty="0">
                <a:solidFill>
                  <a:prstClr val="black"/>
                </a:solidFill>
                <a:latin typeface="微軟正黑體" panose="020B0604030504040204" pitchFamily="34" charset="-120"/>
                <a:ea typeface="微軟正黑體" panose="020B0604030504040204" pitchFamily="34" charset="-120"/>
              </a:rPr>
              <a:t>。年輕駕駛員在夜雨條件下的高撞車率也可能部分歸因於他們的視覺搜索策略缺乏對環境的適應性。</a:t>
            </a:r>
          </a:p>
        </p:txBody>
      </p:sp>
      <p:sp>
        <p:nvSpPr>
          <p:cNvPr id="5" name="矩形 4">
            <a:extLst>
              <a:ext uri="{FF2B5EF4-FFF2-40B4-BE49-F238E27FC236}">
                <a16:creationId xmlns:a16="http://schemas.microsoft.com/office/drawing/2014/main" id="{642E738E-DA14-45AE-AE6A-7F91C8FB95FB}"/>
              </a:ext>
            </a:extLst>
          </p:cNvPr>
          <p:cNvSpPr/>
          <p:nvPr/>
        </p:nvSpPr>
        <p:spPr>
          <a:xfrm>
            <a:off x="403831" y="3916468"/>
            <a:ext cx="11325714" cy="1384995"/>
          </a:xfrm>
          <a:prstGeom prst="rect">
            <a:avLst/>
          </a:prstGeom>
        </p:spPr>
        <p:txBody>
          <a:bodyPr wrap="square">
            <a:spAutoFit/>
          </a:bodyPr>
          <a:lstStyle/>
          <a:p>
            <a:pPr marL="45720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在大多數情況下，眼球移動和視覺注意力是相關的</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en-US" altLang="zh-TW" sz="2800" b="1" dirty="0" err="1">
                <a:solidFill>
                  <a:prstClr val="black"/>
                </a:solidFill>
                <a:latin typeface="微軟正黑體" panose="020B0604030504040204" pitchFamily="34" charset="-120"/>
                <a:ea typeface="微軟正黑體" panose="020B0604030504040204" pitchFamily="34" charset="-120"/>
              </a:rPr>
              <a:t>Itti</a:t>
            </a:r>
            <a:r>
              <a:rPr lang="en-US" altLang="zh-TW" sz="2800" b="1" dirty="0">
                <a:solidFill>
                  <a:prstClr val="black"/>
                </a:solidFill>
                <a:latin typeface="微軟正黑體" panose="020B0604030504040204" pitchFamily="34" charset="-120"/>
                <a:ea typeface="微軟正黑體" panose="020B0604030504040204" pitchFamily="34" charset="-120"/>
              </a:rPr>
              <a:t> and Koch, 2001)</a:t>
            </a:r>
            <a:r>
              <a:rPr lang="zh-TW" altLang="en-US" sz="2800" b="1" dirty="0">
                <a:solidFill>
                  <a:prstClr val="black"/>
                </a:solidFill>
                <a:latin typeface="微軟正黑體" panose="020B0604030504040204" pitchFamily="34" charset="-120"/>
                <a:ea typeface="微軟正黑體" panose="020B0604030504040204" pitchFamily="34" charset="-120"/>
              </a:rPr>
              <a:t>。在駕駛研究方面，眼動記錄被認為是識別駕駛員視覺注意力的研究工具</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en-US" altLang="zh-TW" sz="2800" b="1" dirty="0" err="1">
                <a:solidFill>
                  <a:prstClr val="black"/>
                </a:solidFill>
                <a:latin typeface="微軟正黑體" panose="020B0604030504040204" pitchFamily="34" charset="-120"/>
                <a:ea typeface="微軟正黑體" panose="020B0604030504040204" pitchFamily="34" charset="-120"/>
              </a:rPr>
              <a:t>Velichkovsky</a:t>
            </a:r>
            <a:r>
              <a:rPr lang="en-US" altLang="zh-TW" sz="2800" b="1" dirty="0">
                <a:solidFill>
                  <a:prstClr val="black"/>
                </a:solidFill>
                <a:latin typeface="微軟正黑體" panose="020B0604030504040204" pitchFamily="34" charset="-120"/>
                <a:ea typeface="微軟正黑體" panose="020B0604030504040204" pitchFamily="34" charset="-120"/>
              </a:rPr>
              <a:t> et al., 2003)</a:t>
            </a:r>
            <a:r>
              <a:rPr lang="zh-TW" altLang="en-US" sz="2800" b="1" dirty="0">
                <a:solidFill>
                  <a:prstClr val="black"/>
                </a:solidFill>
                <a:latin typeface="微軟正黑體" panose="020B0604030504040204" pitchFamily="34" charset="-120"/>
                <a:ea typeface="微軟正黑體" panose="020B0604030504040204" pitchFamily="34" charset="-120"/>
              </a:rPr>
              <a:t>。</a:t>
            </a:r>
          </a:p>
        </p:txBody>
      </p:sp>
      <p:sp>
        <p:nvSpPr>
          <p:cNvPr id="6" name="矩形 5">
            <a:extLst>
              <a:ext uri="{FF2B5EF4-FFF2-40B4-BE49-F238E27FC236}">
                <a16:creationId xmlns:a16="http://schemas.microsoft.com/office/drawing/2014/main" id="{642E738E-DA14-45AE-AE6A-7F91C8FB95FB}"/>
              </a:ext>
            </a:extLst>
          </p:cNvPr>
          <p:cNvSpPr/>
          <p:nvPr/>
        </p:nvSpPr>
        <p:spPr>
          <a:xfrm>
            <a:off x="403831" y="5393795"/>
            <a:ext cx="11325714" cy="1384995"/>
          </a:xfrm>
          <a:prstGeom prst="rect">
            <a:avLst/>
          </a:prstGeom>
        </p:spPr>
        <p:txBody>
          <a:bodyPr wrap="square">
            <a:spAutoFit/>
          </a:bodyPr>
          <a:lstStyle/>
          <a:p>
            <a:pPr marL="45720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透過記錄參與者在駕駛真實汽車時的眼動記錄，新手駕駛員比有經驗的駕駛員具有</a:t>
            </a:r>
            <a:r>
              <a:rPr lang="zh-TW" altLang="en-US" sz="2800" b="1" dirty="0">
                <a:solidFill>
                  <a:srgbClr val="FF0000"/>
                </a:solidFill>
                <a:latin typeface="微軟正黑體" panose="020B0604030504040204" pitchFamily="34" charset="-120"/>
                <a:ea typeface="微軟正黑體" panose="020B0604030504040204" pitchFamily="34" charset="-120"/>
              </a:rPr>
              <a:t>更長的處理時間</a:t>
            </a:r>
            <a:r>
              <a:rPr lang="zh-TW" altLang="en-US" sz="2800" b="1" dirty="0">
                <a:solidFill>
                  <a:prstClr val="black"/>
                </a:solidFill>
                <a:latin typeface="微軟正黑體" panose="020B0604030504040204" pitchFamily="34" charset="-120"/>
                <a:ea typeface="微軟正黑體" panose="020B0604030504040204" pitchFamily="34" charset="-120"/>
              </a:rPr>
              <a:t>和</a:t>
            </a:r>
            <a:r>
              <a:rPr lang="zh-TW" altLang="en-US" sz="2800" b="1" dirty="0">
                <a:solidFill>
                  <a:srgbClr val="FF0000"/>
                </a:solidFill>
                <a:latin typeface="微軟正黑體" panose="020B0604030504040204" pitchFamily="34" charset="-120"/>
                <a:ea typeface="微軟正黑體" panose="020B0604030504040204" pitchFamily="34" charset="-120"/>
              </a:rPr>
              <a:t>更少的橫向搜索範圍</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en-US" altLang="zh-TW" sz="2800" b="1" dirty="0" err="1">
                <a:solidFill>
                  <a:prstClr val="black"/>
                </a:solidFill>
                <a:latin typeface="微軟正黑體" panose="020B0604030504040204" pitchFamily="34" charset="-120"/>
                <a:ea typeface="微軟正黑體" panose="020B0604030504040204" pitchFamily="34" charset="-120"/>
              </a:rPr>
              <a:t>Crundall</a:t>
            </a:r>
            <a:r>
              <a:rPr lang="en-US" altLang="zh-TW" sz="2800" b="1" dirty="0">
                <a:solidFill>
                  <a:prstClr val="black"/>
                </a:solidFill>
                <a:latin typeface="微軟正黑體" panose="020B0604030504040204" pitchFamily="34" charset="-120"/>
                <a:ea typeface="微軟正黑體" panose="020B0604030504040204" pitchFamily="34" charset="-120"/>
              </a:rPr>
              <a:t> and Underwood, 1998)</a:t>
            </a:r>
            <a:r>
              <a:rPr lang="zh-TW" altLang="en-US" sz="2800" b="1" dirty="0">
                <a:solidFill>
                  <a:prstClr val="black"/>
                </a:solidFill>
                <a:latin typeface="微軟正黑體" panose="020B0604030504040204" pitchFamily="34" charset="-120"/>
                <a:ea typeface="微軟正黑體" panose="020B0604030504040204" pitchFamily="34" charset="-120"/>
              </a:rPr>
              <a:t>。</a:t>
            </a:r>
          </a:p>
        </p:txBody>
      </p:sp>
    </p:spTree>
    <p:extLst>
      <p:ext uri="{BB962C8B-B14F-4D97-AF65-F5344CB8AC3E}">
        <p14:creationId xmlns:p14="http://schemas.microsoft.com/office/powerpoint/2010/main" val="6496573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字方塊 6"/>
          <p:cNvSpPr txBox="1"/>
          <p:nvPr/>
        </p:nvSpPr>
        <p:spPr>
          <a:xfrm>
            <a:off x="627017" y="561703"/>
            <a:ext cx="9962279" cy="830997"/>
          </a:xfrm>
          <a:prstGeom prst="rect">
            <a:avLst/>
          </a:prstGeom>
          <a:noFill/>
        </p:spPr>
        <p:txBody>
          <a:bodyPr wrap="non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Introduction</a:t>
            </a:r>
            <a:r>
              <a:rPr lang="zh-TW" altLang="en-US" sz="4800" dirty="0">
                <a:solidFill>
                  <a:prstClr val="black"/>
                </a:solidFill>
                <a:latin typeface="微軟正黑體" panose="020B0604030504040204" pitchFamily="34" charset="-120"/>
                <a:ea typeface="微軟正黑體" panose="020B0604030504040204" pitchFamily="34" charset="-120"/>
              </a:rPr>
              <a:t> </a:t>
            </a:r>
            <a:r>
              <a:rPr lang="en-US" altLang="zh-TW" sz="4800" dirty="0">
                <a:solidFill>
                  <a:prstClr val="black"/>
                </a:solidFill>
                <a:latin typeface="微軟正黑體" panose="020B0604030504040204" pitchFamily="34" charset="-120"/>
                <a:ea typeface="微軟正黑體" panose="020B0604030504040204" pitchFamily="34" charset="-120"/>
              </a:rPr>
              <a:t>–</a:t>
            </a:r>
            <a:r>
              <a:rPr lang="zh-TW" altLang="en-US" sz="4800" dirty="0">
                <a:solidFill>
                  <a:prstClr val="black"/>
                </a:solidFill>
                <a:latin typeface="微軟正黑體" panose="020B0604030504040204" pitchFamily="34" charset="-120"/>
                <a:ea typeface="微軟正黑體" panose="020B0604030504040204" pitchFamily="34" charset="-120"/>
              </a:rPr>
              <a:t> 駕駛經驗和視覺注視</a:t>
            </a:r>
          </a:p>
        </p:txBody>
      </p:sp>
      <p:sp>
        <p:nvSpPr>
          <p:cNvPr id="9" name="矩形 8">
            <a:extLst>
              <a:ext uri="{FF2B5EF4-FFF2-40B4-BE49-F238E27FC236}">
                <a16:creationId xmlns:a16="http://schemas.microsoft.com/office/drawing/2014/main" id="{A1CB2B06-B02A-4007-8D79-808DAC6E60FC}"/>
              </a:ext>
            </a:extLst>
          </p:cNvPr>
          <p:cNvSpPr/>
          <p:nvPr/>
        </p:nvSpPr>
        <p:spPr>
          <a:xfrm>
            <a:off x="403831" y="1392700"/>
            <a:ext cx="10881203" cy="954107"/>
          </a:xfrm>
          <a:prstGeom prst="rect">
            <a:avLst/>
          </a:prstGeom>
        </p:spPr>
        <p:txBody>
          <a:bodyPr wrap="square">
            <a:spAutoFit/>
          </a:bodyPr>
          <a:lstStyle/>
          <a:p>
            <a:pPr marL="45720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在出現危險駕駛情況時，有經驗駕駛員的注視時間比新手駕駛員短</a:t>
            </a:r>
            <a:r>
              <a:rPr lang="en-US" altLang="zh-TW" sz="2800" b="1" dirty="0">
                <a:solidFill>
                  <a:prstClr val="black"/>
                </a:solidFill>
                <a:latin typeface="微軟正黑體" panose="020B0604030504040204" pitchFamily="34" charset="-120"/>
                <a:ea typeface="微軟正黑體" panose="020B0604030504040204" pitchFamily="34" charset="-120"/>
              </a:rPr>
              <a:t>(Chapman and Underwood, 1998)</a:t>
            </a:r>
            <a:r>
              <a:rPr lang="zh-TW" altLang="en-US" sz="2800" b="1" dirty="0">
                <a:solidFill>
                  <a:prstClr val="black"/>
                </a:solidFill>
                <a:latin typeface="微軟正黑體" panose="020B0604030504040204" pitchFamily="34" charset="-120"/>
                <a:ea typeface="微軟正黑體" panose="020B0604030504040204" pitchFamily="34" charset="-120"/>
              </a:rPr>
              <a:t>。</a:t>
            </a:r>
          </a:p>
        </p:txBody>
      </p:sp>
      <p:sp>
        <p:nvSpPr>
          <p:cNvPr id="2" name="矩形 1">
            <a:extLst>
              <a:ext uri="{FF2B5EF4-FFF2-40B4-BE49-F238E27FC236}">
                <a16:creationId xmlns:a16="http://schemas.microsoft.com/office/drawing/2014/main" id="{642E738E-DA14-45AE-AE6A-7F91C8FB95FB}"/>
              </a:ext>
            </a:extLst>
          </p:cNvPr>
          <p:cNvSpPr/>
          <p:nvPr/>
        </p:nvSpPr>
        <p:spPr>
          <a:xfrm>
            <a:off x="403832" y="2439140"/>
            <a:ext cx="10881202" cy="954107"/>
          </a:xfrm>
          <a:prstGeom prst="rect">
            <a:avLst/>
          </a:prstGeom>
        </p:spPr>
        <p:txBody>
          <a:bodyPr wrap="square">
            <a:spAutoFit/>
          </a:bodyPr>
          <a:lstStyle/>
          <a:p>
            <a:pPr marL="45720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有研究表示，在模擬駕駛中，夜間視覺搜索的水平分佈與白天相比，會有所減少</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en-US" altLang="zh-TW" sz="2800" b="1" dirty="0" err="1">
                <a:solidFill>
                  <a:prstClr val="black"/>
                </a:solidFill>
                <a:latin typeface="微軟正黑體" panose="020B0604030504040204" pitchFamily="34" charset="-120"/>
                <a:ea typeface="微軟正黑體" panose="020B0604030504040204" pitchFamily="34" charset="-120"/>
              </a:rPr>
              <a:t>Crundall</a:t>
            </a:r>
            <a:r>
              <a:rPr lang="en-US" altLang="zh-TW" sz="2800" b="1" dirty="0">
                <a:solidFill>
                  <a:prstClr val="black"/>
                </a:solidFill>
                <a:latin typeface="微軟正黑體" panose="020B0604030504040204" pitchFamily="34" charset="-120"/>
                <a:ea typeface="微軟正黑體" panose="020B0604030504040204" pitchFamily="34" charset="-120"/>
              </a:rPr>
              <a:t> et al., 2004)</a:t>
            </a:r>
            <a:r>
              <a:rPr lang="zh-TW" altLang="en-US" sz="2800" b="1" dirty="0">
                <a:solidFill>
                  <a:prstClr val="black"/>
                </a:solidFill>
                <a:latin typeface="微軟正黑體" panose="020B0604030504040204" pitchFamily="34" charset="-120"/>
                <a:ea typeface="微軟正黑體" panose="020B0604030504040204" pitchFamily="34" charset="-120"/>
              </a:rPr>
              <a:t>。</a:t>
            </a:r>
          </a:p>
        </p:txBody>
      </p:sp>
      <p:sp>
        <p:nvSpPr>
          <p:cNvPr id="8" name="矩形: 圓角 1">
            <a:extLst>
              <a:ext uri="{FF2B5EF4-FFF2-40B4-BE49-F238E27FC236}">
                <a16:creationId xmlns:a16="http://schemas.microsoft.com/office/drawing/2014/main" id="{322B71B3-FE14-446D-B991-54A3EDEE781B}"/>
              </a:ext>
            </a:extLst>
          </p:cNvPr>
          <p:cNvSpPr/>
          <p:nvPr/>
        </p:nvSpPr>
        <p:spPr>
          <a:xfrm>
            <a:off x="220716" y="3393247"/>
            <a:ext cx="11808373" cy="3464753"/>
          </a:xfrm>
          <a:prstGeom prst="roundRect">
            <a:avLst/>
          </a:prstGeom>
          <a:solidFill>
            <a:srgbClr val="F7C0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lvl="0" indent="-457200">
              <a:buFont typeface="微軟正黑體" panose="020B0604030504040204" pitchFamily="34" charset="-120"/>
              <a:buChar char="→"/>
            </a:pPr>
            <a:r>
              <a:rPr lang="zh-TW" altLang="en-US" sz="2800" b="1" dirty="0">
                <a:solidFill>
                  <a:prstClr val="black"/>
                </a:solidFill>
                <a:latin typeface="微軟正黑體" panose="020B0604030504040204" pitchFamily="34" charset="-120"/>
                <a:ea typeface="微軟正黑體" panose="020B0604030504040204" pitchFamily="34" charset="-120"/>
              </a:rPr>
              <a:t>在夜晚的下雨環境下駕駛，與白天駕駛進行比較</a:t>
            </a:r>
            <a:endParaRPr lang="en-US" altLang="zh-TW" sz="2800" b="1" dirty="0">
              <a:solidFill>
                <a:prstClr val="black"/>
              </a:solidFill>
              <a:latin typeface="微軟正黑體" panose="020B0604030504040204" pitchFamily="34" charset="-120"/>
              <a:ea typeface="微軟正黑體" panose="020B0604030504040204" pitchFamily="34" charset="-120"/>
            </a:endParaRPr>
          </a:p>
          <a:p>
            <a:pPr lvl="0"/>
            <a:r>
              <a:rPr lang="zh-TW" altLang="en-US" sz="2800" b="1" dirty="0">
                <a:solidFill>
                  <a:prstClr val="black"/>
                </a:solidFill>
                <a:latin typeface="微軟正黑體" panose="020B0604030504040204" pitchFamily="34" charset="-120"/>
                <a:ea typeface="微軟正黑體" panose="020B0604030504040204" pitchFamily="34" charset="-120"/>
              </a:rPr>
              <a:t>假設：</a:t>
            </a:r>
            <a:endParaRPr lang="en-US" altLang="zh-TW" sz="2800" b="1" dirty="0">
              <a:solidFill>
                <a:prstClr val="black"/>
              </a:solidFill>
              <a:latin typeface="微軟正黑體" panose="020B0604030504040204" pitchFamily="34" charset="-120"/>
              <a:ea typeface="微軟正黑體" panose="020B0604030504040204" pitchFamily="34" charset="-120"/>
            </a:endParaRPr>
          </a:p>
          <a:p>
            <a:pPr marL="514350" lvl="0" indent="-514350">
              <a:buAutoNum type="arabicPeriod"/>
            </a:pPr>
            <a:r>
              <a:rPr lang="zh-TW" altLang="en-US" sz="2800" b="1" dirty="0">
                <a:solidFill>
                  <a:prstClr val="black"/>
                </a:solidFill>
                <a:latin typeface="微軟正黑體" panose="020B0604030504040204" pitchFamily="34" charset="-120"/>
                <a:ea typeface="微軟正黑體" panose="020B0604030504040204" pitchFamily="34" charset="-120"/>
              </a:rPr>
              <a:t>駕駛教練</a:t>
            </a:r>
            <a:r>
              <a:rPr lang="en-US" altLang="zh-TW" sz="2800" b="1" dirty="0">
                <a:solidFill>
                  <a:prstClr val="black"/>
                </a:solidFill>
                <a:latin typeface="微軟正黑體" panose="020B0604030504040204" pitchFamily="34" charset="-120"/>
                <a:ea typeface="微軟正黑體" panose="020B0604030504040204" pitchFamily="34" charset="-120"/>
              </a:rPr>
              <a:t>(DI)</a:t>
            </a:r>
            <a:r>
              <a:rPr lang="zh-TW" altLang="en-US" sz="2800" b="1" dirty="0">
                <a:solidFill>
                  <a:prstClr val="black"/>
                </a:solidFill>
                <a:latin typeface="微軟正黑體" panose="020B0604030504040204" pitchFamily="34" charset="-120"/>
                <a:ea typeface="微軟正黑體" panose="020B0604030504040204" pitchFamily="34" charset="-120"/>
              </a:rPr>
              <a:t>的眼動與學習者駕駛員</a:t>
            </a:r>
            <a:r>
              <a:rPr lang="en-US" altLang="zh-TW" sz="2800" b="1" dirty="0">
                <a:solidFill>
                  <a:prstClr val="black"/>
                </a:solidFill>
                <a:latin typeface="微軟正黑體" panose="020B0604030504040204" pitchFamily="34" charset="-120"/>
                <a:ea typeface="微軟正黑體" panose="020B0604030504040204" pitchFamily="34" charset="-120"/>
              </a:rPr>
              <a:t>(LD)</a:t>
            </a:r>
            <a:r>
              <a:rPr lang="zh-TW" altLang="en-US" sz="2800" b="1" dirty="0">
                <a:solidFill>
                  <a:prstClr val="black"/>
                </a:solidFill>
                <a:latin typeface="微軟正黑體" panose="020B0604030504040204" pitchFamily="34" charset="-120"/>
                <a:ea typeface="微軟正黑體" panose="020B0604030504040204" pitchFamily="34" charset="-120"/>
              </a:rPr>
              <a:t>相比，將顯示出更短但更頻繁的注視，且有更廣的掃視範圍。</a:t>
            </a:r>
            <a:endParaRPr lang="en-US" altLang="zh-TW" sz="2800" b="1" dirty="0">
              <a:solidFill>
                <a:prstClr val="black"/>
              </a:solidFill>
              <a:latin typeface="微軟正黑體" panose="020B0604030504040204" pitchFamily="34" charset="-120"/>
              <a:ea typeface="微軟正黑體" panose="020B0604030504040204" pitchFamily="34" charset="-120"/>
            </a:endParaRPr>
          </a:p>
          <a:p>
            <a:pPr marL="514350" lvl="0" indent="-514350">
              <a:buAutoNum type="arabicPeriod"/>
            </a:pPr>
            <a:r>
              <a:rPr lang="zh-TW" altLang="en-US" sz="2800" b="1" dirty="0">
                <a:solidFill>
                  <a:prstClr val="black"/>
                </a:solidFill>
                <a:latin typeface="微軟正黑體" panose="020B0604030504040204" pitchFamily="34" charset="-120"/>
                <a:ea typeface="微軟正黑體" panose="020B0604030504040204" pitchFamily="34" charset="-120"/>
              </a:rPr>
              <a:t>駕駛員在夜間和雨天駕駛時的眼動模式，將比白天駕駛的效率低（例如，更長的注視，更窄的搜索範圍），其中學習者駕駛員</a:t>
            </a:r>
            <a:r>
              <a:rPr lang="en-US" altLang="zh-TW" sz="2800" b="1" dirty="0">
                <a:solidFill>
                  <a:prstClr val="black"/>
                </a:solidFill>
                <a:latin typeface="微軟正黑體" panose="020B0604030504040204" pitchFamily="34" charset="-120"/>
                <a:ea typeface="微軟正黑體" panose="020B0604030504040204" pitchFamily="34" charset="-120"/>
              </a:rPr>
              <a:t>(LD)</a:t>
            </a:r>
            <a:r>
              <a:rPr lang="zh-TW" altLang="en-US" sz="2800" b="1" dirty="0">
                <a:solidFill>
                  <a:prstClr val="black"/>
                </a:solidFill>
                <a:latin typeface="微軟正黑體" panose="020B0604030504040204" pitchFamily="34" charset="-120"/>
                <a:ea typeface="微軟正黑體" panose="020B0604030504040204" pitchFamily="34" charset="-120"/>
              </a:rPr>
              <a:t>比駕駛教練</a:t>
            </a:r>
            <a:r>
              <a:rPr lang="en-US" altLang="zh-TW" sz="2800" b="1" dirty="0">
                <a:solidFill>
                  <a:prstClr val="black"/>
                </a:solidFill>
                <a:latin typeface="微軟正黑體" panose="020B0604030504040204" pitchFamily="34" charset="-120"/>
                <a:ea typeface="微軟正黑體" panose="020B0604030504040204" pitchFamily="34" charset="-120"/>
              </a:rPr>
              <a:t>(DI)</a:t>
            </a:r>
            <a:r>
              <a:rPr lang="zh-TW" altLang="en-US" sz="2800" b="1" dirty="0">
                <a:solidFill>
                  <a:prstClr val="black"/>
                </a:solidFill>
                <a:latin typeface="微軟正黑體" panose="020B0604030504040204" pitchFamily="34" charset="-120"/>
                <a:ea typeface="微軟正黑體" panose="020B0604030504040204" pitchFamily="34" charset="-120"/>
              </a:rPr>
              <a:t>更不好</a:t>
            </a:r>
          </a:p>
        </p:txBody>
      </p:sp>
    </p:spTree>
    <p:extLst>
      <p:ext uri="{BB962C8B-B14F-4D97-AF65-F5344CB8AC3E}">
        <p14:creationId xmlns:p14="http://schemas.microsoft.com/office/powerpoint/2010/main" val="4532779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组合 5"/>
          <p:cNvGrpSpPr/>
          <p:nvPr/>
        </p:nvGrpSpPr>
        <p:grpSpPr>
          <a:xfrm>
            <a:off x="-4387" y="-10931"/>
            <a:ext cx="429436" cy="1425913"/>
            <a:chOff x="-4387" y="-10931"/>
            <a:chExt cx="429436" cy="1425913"/>
          </a:xfrm>
        </p:grpSpPr>
        <p:sp>
          <p:nvSpPr>
            <p:cNvPr id="15" name="等腰三角形 2"/>
            <p:cNvSpPr/>
            <p:nvPr/>
          </p:nvSpPr>
          <p:spPr>
            <a:xfrm rot="5400000">
              <a:off x="-84838" y="73907"/>
              <a:ext cx="426676" cy="257000"/>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等腰三角形 2"/>
            <p:cNvSpPr/>
            <p:nvPr/>
          </p:nvSpPr>
          <p:spPr>
            <a:xfrm rot="5400000">
              <a:off x="133617" y="449333"/>
              <a:ext cx="363760" cy="219104"/>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等腰三角形 2"/>
            <p:cNvSpPr/>
            <p:nvPr/>
          </p:nvSpPr>
          <p:spPr>
            <a:xfrm rot="5400000">
              <a:off x="-146147" y="843786"/>
              <a:ext cx="712956" cy="429435"/>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3" name="文字方塊 12"/>
          <p:cNvSpPr txBox="1"/>
          <p:nvPr/>
        </p:nvSpPr>
        <p:spPr>
          <a:xfrm>
            <a:off x="627017" y="561703"/>
            <a:ext cx="13072654" cy="830997"/>
          </a:xfrm>
          <a:prstGeom prst="rect">
            <a:avLst/>
          </a:prstGeom>
          <a:noFill/>
        </p:spPr>
        <p:txBody>
          <a:bodyPr wrap="squar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Methods</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
        <p:nvSpPr>
          <p:cNvPr id="18" name="矩形 17"/>
          <p:cNvSpPr/>
          <p:nvPr/>
        </p:nvSpPr>
        <p:spPr>
          <a:xfrm>
            <a:off x="315498" y="1467889"/>
            <a:ext cx="2283324" cy="523220"/>
          </a:xfrm>
          <a:prstGeom prst="rect">
            <a:avLst/>
          </a:prstGeom>
        </p:spPr>
        <p:txBody>
          <a:bodyPr wrap="square">
            <a:spAutoFit/>
          </a:bodyPr>
          <a:lstStyle/>
          <a:p>
            <a:r>
              <a:rPr lang="zh-TW" altLang="en-US" sz="2800" b="1" dirty="0">
                <a:latin typeface="微軟正黑體" panose="020B0604030504040204" pitchFamily="34" charset="-120"/>
                <a:ea typeface="微軟正黑體" panose="020B0604030504040204" pitchFamily="34" charset="-120"/>
              </a:rPr>
              <a:t>參與者：</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
        <p:nvSpPr>
          <p:cNvPr id="11" name="矩形 10"/>
          <p:cNvSpPr/>
          <p:nvPr/>
        </p:nvSpPr>
        <p:spPr>
          <a:xfrm>
            <a:off x="205945" y="2119824"/>
            <a:ext cx="11876503" cy="954107"/>
          </a:xfrm>
          <a:prstGeom prst="rect">
            <a:avLst/>
          </a:prstGeom>
        </p:spPr>
        <p:txBody>
          <a:bodyPr wrap="square">
            <a:spAutoFit/>
          </a:bodyPr>
          <a:lstStyle/>
          <a:p>
            <a:pPr lvl="0"/>
            <a:r>
              <a:rPr lang="en-US" altLang="zh-TW" sz="2800" b="1" dirty="0">
                <a:solidFill>
                  <a:prstClr val="black"/>
                </a:solidFill>
                <a:latin typeface="微軟正黑體" panose="020B0604030504040204" pitchFamily="34" charset="-120"/>
                <a:ea typeface="微軟正黑體" panose="020B0604030504040204" pitchFamily="34" charset="-120"/>
              </a:rPr>
              <a:t>24</a:t>
            </a:r>
            <a:r>
              <a:rPr lang="zh-TW" altLang="en-US" sz="2800" b="1" dirty="0">
                <a:solidFill>
                  <a:prstClr val="black"/>
                </a:solidFill>
                <a:latin typeface="微軟正黑體" panose="020B0604030504040204" pitchFamily="34" charset="-120"/>
                <a:ea typeface="微軟正黑體" panose="020B0604030504040204" pitchFamily="34" charset="-120"/>
              </a:rPr>
              <a:t>位駕駛員</a:t>
            </a:r>
            <a:endParaRPr lang="en-US" altLang="zh-TW" sz="2800" b="1" dirty="0">
              <a:solidFill>
                <a:prstClr val="black"/>
              </a:solidFill>
              <a:latin typeface="微軟正黑體" panose="020B0604030504040204" pitchFamily="34" charset="-120"/>
              <a:ea typeface="微軟正黑體" panose="020B0604030504040204" pitchFamily="34" charset="-120"/>
            </a:endParaRPr>
          </a:p>
          <a:p>
            <a:pPr marL="457200" lvl="0" indent="-457200">
              <a:buFont typeface="微軟正黑體" panose="020B0604030504040204" pitchFamily="34" charset="-120"/>
              <a:buChar char="→"/>
            </a:pPr>
            <a:r>
              <a:rPr lang="zh-TW" altLang="en-US" sz="2800" b="1" dirty="0">
                <a:solidFill>
                  <a:prstClr val="black"/>
                </a:solidFill>
                <a:highlight>
                  <a:srgbClr val="FFDC6D"/>
                </a:highlight>
                <a:latin typeface="微軟正黑體" panose="020B0604030504040204" pitchFamily="34" charset="-120"/>
                <a:ea typeface="微軟正黑體" panose="020B0604030504040204" pitchFamily="34" charset="-120"/>
              </a:rPr>
              <a:t>剔除</a:t>
            </a:r>
            <a:r>
              <a:rPr lang="en-US" altLang="zh-TW" sz="2800" b="1" dirty="0">
                <a:solidFill>
                  <a:prstClr val="black"/>
                </a:solidFill>
                <a:highlight>
                  <a:srgbClr val="FFDC6D"/>
                </a:highlight>
                <a:latin typeface="微軟正黑體" panose="020B0604030504040204" pitchFamily="34" charset="-120"/>
                <a:ea typeface="微軟正黑體" panose="020B0604030504040204" pitchFamily="34" charset="-120"/>
              </a:rPr>
              <a:t>3</a:t>
            </a:r>
            <a:r>
              <a:rPr lang="zh-TW" altLang="en-US" sz="2800" b="1" dirty="0">
                <a:solidFill>
                  <a:prstClr val="black"/>
                </a:solidFill>
                <a:highlight>
                  <a:srgbClr val="FFDC6D"/>
                </a:highlight>
                <a:latin typeface="微軟正黑體" panose="020B0604030504040204" pitchFamily="34" charset="-120"/>
                <a:ea typeface="微軟正黑體" panose="020B0604030504040204" pitchFamily="34" charset="-120"/>
              </a:rPr>
              <a:t>位因為設備問題無法收集到數據的參與者</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
        <p:nvSpPr>
          <p:cNvPr id="9" name="矩形 8"/>
          <p:cNvSpPr/>
          <p:nvPr/>
        </p:nvSpPr>
        <p:spPr>
          <a:xfrm>
            <a:off x="128500" y="3277835"/>
            <a:ext cx="11876503" cy="3108543"/>
          </a:xfrm>
          <a:prstGeom prst="rect">
            <a:avLst/>
          </a:prstGeom>
        </p:spPr>
        <p:txBody>
          <a:bodyPr wrap="square">
            <a:spAutoFit/>
          </a:bodyPr>
          <a:lstStyle/>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第一組由</a:t>
            </a:r>
            <a:r>
              <a:rPr lang="en-US" altLang="zh-TW" sz="2800" b="1" dirty="0">
                <a:solidFill>
                  <a:prstClr val="black"/>
                </a:solidFill>
                <a:latin typeface="微軟正黑體" panose="020B0604030504040204" pitchFamily="34" charset="-120"/>
                <a:ea typeface="微軟正黑體" panose="020B0604030504040204" pitchFamily="34" charset="-120"/>
              </a:rPr>
              <a:t>10</a:t>
            </a:r>
            <a:r>
              <a:rPr lang="zh-TW" altLang="en-US" sz="2800" b="1" dirty="0">
                <a:solidFill>
                  <a:prstClr val="black"/>
                </a:solidFill>
                <a:latin typeface="微軟正黑體" panose="020B0604030504040204" pitchFamily="34" charset="-120"/>
                <a:ea typeface="微軟正黑體" panose="020B0604030504040204" pitchFamily="34" charset="-120"/>
              </a:rPr>
              <a:t>個駕駛教練</a:t>
            </a:r>
            <a:r>
              <a:rPr lang="en-US" altLang="zh-TW" sz="2800" b="1" dirty="0">
                <a:solidFill>
                  <a:prstClr val="black"/>
                </a:solidFill>
                <a:latin typeface="微軟正黑體" panose="020B0604030504040204" pitchFamily="34" charset="-120"/>
                <a:ea typeface="微軟正黑體" panose="020B0604030504040204" pitchFamily="34" charset="-120"/>
              </a:rPr>
              <a:t>(DI)</a:t>
            </a:r>
            <a:r>
              <a:rPr lang="zh-TW" altLang="en-US" sz="2800" b="1" dirty="0">
                <a:solidFill>
                  <a:prstClr val="black"/>
                </a:solidFill>
                <a:latin typeface="微軟正黑體" panose="020B0604030504040204" pitchFamily="34" charset="-120"/>
                <a:ea typeface="微軟正黑體" panose="020B0604030504040204" pitchFamily="34" charset="-120"/>
              </a:rPr>
              <a:t>組成</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男：</a:t>
            </a:r>
            <a:r>
              <a:rPr lang="en-US" altLang="zh-TW" sz="2800" b="1" dirty="0">
                <a:solidFill>
                  <a:prstClr val="black"/>
                </a:solidFill>
                <a:latin typeface="微軟正黑體" panose="020B0604030504040204" pitchFamily="34" charset="-120"/>
                <a:ea typeface="微軟正黑體" panose="020B0604030504040204" pitchFamily="34" charset="-120"/>
              </a:rPr>
              <a:t>8</a:t>
            </a:r>
            <a:r>
              <a:rPr lang="zh-TW" altLang="en-US" sz="2800" b="1" dirty="0">
                <a:solidFill>
                  <a:prstClr val="black"/>
                </a:solidFill>
                <a:latin typeface="微軟正黑體" panose="020B0604030504040204" pitchFamily="34" charset="-120"/>
                <a:ea typeface="微軟正黑體" panose="020B0604030504040204" pitchFamily="34" charset="-120"/>
              </a:rPr>
              <a:t>位、女：</a:t>
            </a:r>
            <a:r>
              <a:rPr lang="en-US" altLang="zh-TW" sz="2800" b="1" dirty="0">
                <a:solidFill>
                  <a:prstClr val="black"/>
                </a:solidFill>
                <a:latin typeface="微軟正黑體" panose="020B0604030504040204" pitchFamily="34" charset="-120"/>
                <a:ea typeface="微軟正黑體" panose="020B0604030504040204" pitchFamily="34" charset="-120"/>
              </a:rPr>
              <a:t>2</a:t>
            </a:r>
            <a:r>
              <a:rPr lang="zh-TW" altLang="en-US" sz="2800" b="1" dirty="0">
                <a:solidFill>
                  <a:prstClr val="black"/>
                </a:solidFill>
                <a:latin typeface="微軟正黑體" panose="020B0604030504040204" pitchFamily="34" charset="-120"/>
                <a:ea typeface="微軟正黑體" panose="020B0604030504040204" pitchFamily="34" charset="-120"/>
              </a:rPr>
              <a:t>位</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 </a:t>
            </a:r>
            <a:endParaRPr lang="en-US" altLang="zh-TW" sz="2800" b="1" dirty="0">
              <a:solidFill>
                <a:prstClr val="black"/>
              </a:solidFill>
              <a:latin typeface="微軟正黑體" panose="020B0604030504040204" pitchFamily="34" charset="-120"/>
              <a:ea typeface="微軟正黑體" panose="020B0604030504040204" pitchFamily="34" charset="-120"/>
            </a:endParaRPr>
          </a:p>
          <a:p>
            <a:pPr marL="457200" lvl="0" indent="-457200">
              <a:buFont typeface="微軟正黑體" panose="020B0604030504040204" pitchFamily="34" charset="-120"/>
              <a:buChar char="→"/>
            </a:pPr>
            <a:r>
              <a:rPr lang="zh-TW" altLang="en-US" sz="2800" b="1" dirty="0">
                <a:solidFill>
                  <a:prstClr val="black"/>
                </a:solidFill>
                <a:latin typeface="微軟正黑體" panose="020B0604030504040204" pitchFamily="34" charset="-120"/>
                <a:ea typeface="微軟正黑體" panose="020B0604030504040204" pitchFamily="34" charset="-120"/>
              </a:rPr>
              <a:t>平均年齡為</a:t>
            </a:r>
            <a:r>
              <a:rPr lang="en-US" altLang="zh-TW" sz="2800" b="1" dirty="0">
                <a:solidFill>
                  <a:prstClr val="black"/>
                </a:solidFill>
                <a:latin typeface="微軟正黑體" panose="020B0604030504040204" pitchFamily="34" charset="-120"/>
                <a:ea typeface="微軟正黑體" panose="020B0604030504040204" pitchFamily="34" charset="-120"/>
              </a:rPr>
              <a:t>51</a:t>
            </a:r>
            <a:r>
              <a:rPr lang="zh-TW" altLang="en-US" sz="2800" b="1" dirty="0">
                <a:solidFill>
                  <a:prstClr val="black"/>
                </a:solidFill>
                <a:latin typeface="微軟正黑體" panose="020B0604030504040204" pitchFamily="34" charset="-120"/>
                <a:ea typeface="微軟正黑體" panose="020B0604030504040204" pitchFamily="34" charset="-120"/>
              </a:rPr>
              <a:t>歲（</a:t>
            </a:r>
            <a:r>
              <a:rPr lang="en-US" altLang="zh-TW" sz="2800" b="1" dirty="0">
                <a:solidFill>
                  <a:prstClr val="black"/>
                </a:solidFill>
                <a:latin typeface="微軟正黑體" panose="020B0604030504040204" pitchFamily="34" charset="-120"/>
                <a:ea typeface="微軟正黑體" panose="020B0604030504040204" pitchFamily="34" charset="-120"/>
              </a:rPr>
              <a:t>SD  =  11</a:t>
            </a:r>
            <a:r>
              <a:rPr lang="zh-TW" altLang="en-US" sz="2800" b="1" dirty="0">
                <a:solidFill>
                  <a:prstClr val="black"/>
                </a:solidFill>
                <a:latin typeface="微軟正黑體" panose="020B0604030504040204" pitchFamily="34" charset="-120"/>
                <a:ea typeface="微軟正黑體" panose="020B0604030504040204" pitchFamily="34" charset="-120"/>
              </a:rPr>
              <a:t>）</a:t>
            </a:r>
            <a:endParaRPr lang="en-US" altLang="zh-TW" sz="2800" b="1" dirty="0">
              <a:solidFill>
                <a:prstClr val="black"/>
              </a:solidFill>
              <a:latin typeface="微軟正黑體" panose="020B0604030504040204" pitchFamily="34" charset="-120"/>
              <a:ea typeface="微軟正黑體" panose="020B0604030504040204" pitchFamily="34" charset="-120"/>
            </a:endParaRPr>
          </a:p>
          <a:p>
            <a:pPr marL="457200" lvl="0" indent="-457200">
              <a:buFont typeface="微軟正黑體" panose="020B0604030504040204" pitchFamily="34" charset="-120"/>
              <a:buChar char="→"/>
            </a:pPr>
            <a:r>
              <a:rPr lang="zh-TW" altLang="en-US" sz="2800" b="1" dirty="0">
                <a:solidFill>
                  <a:prstClr val="black"/>
                </a:solidFill>
                <a:latin typeface="微軟正黑體" panose="020B0604030504040204" pitchFamily="34" charset="-120"/>
                <a:ea typeface="微軟正黑體" panose="020B0604030504040204" pitchFamily="34" charset="-120"/>
              </a:rPr>
              <a:t>平均駕駛經驗為</a:t>
            </a:r>
            <a:r>
              <a:rPr lang="en-US" altLang="zh-TW" sz="2800" b="1" dirty="0">
                <a:solidFill>
                  <a:prstClr val="black"/>
                </a:solidFill>
                <a:latin typeface="微軟正黑體" panose="020B0604030504040204" pitchFamily="34" charset="-120"/>
                <a:ea typeface="微軟正黑體" panose="020B0604030504040204" pitchFamily="34" charset="-120"/>
              </a:rPr>
              <a:t>34</a:t>
            </a:r>
            <a:r>
              <a:rPr lang="zh-TW" altLang="en-US" sz="2800" b="1" dirty="0">
                <a:solidFill>
                  <a:prstClr val="black"/>
                </a:solidFill>
                <a:latin typeface="微軟正黑體" panose="020B0604030504040204" pitchFamily="34" charset="-120"/>
                <a:ea typeface="微軟正黑體" panose="020B0604030504040204" pitchFamily="34" charset="-120"/>
              </a:rPr>
              <a:t>年（</a:t>
            </a:r>
            <a:r>
              <a:rPr lang="en-US" altLang="zh-TW" sz="2800" b="1" dirty="0">
                <a:solidFill>
                  <a:prstClr val="black"/>
                </a:solidFill>
                <a:latin typeface="微軟正黑體" panose="020B0604030504040204" pitchFamily="34" charset="-120"/>
                <a:ea typeface="微軟正黑體" panose="020B0604030504040204" pitchFamily="34" charset="-120"/>
              </a:rPr>
              <a:t>SD  =  11</a:t>
            </a:r>
            <a:r>
              <a:rPr lang="zh-TW" altLang="en-US" sz="2800" b="1" dirty="0">
                <a:solidFill>
                  <a:prstClr val="black"/>
                </a:solidFill>
                <a:latin typeface="微軟正黑體" panose="020B0604030504040204" pitchFamily="34" charset="-120"/>
                <a:ea typeface="微軟正黑體" panose="020B0604030504040204" pitchFamily="34" charset="-120"/>
              </a:rPr>
              <a:t>）</a:t>
            </a:r>
            <a:endParaRPr lang="en-US" altLang="zh-TW" sz="2800" b="1" dirty="0">
              <a:solidFill>
                <a:prstClr val="black"/>
              </a:solidFill>
              <a:latin typeface="微軟正黑體" panose="020B0604030504040204" pitchFamily="34" charset="-120"/>
              <a:ea typeface="微軟正黑體" panose="020B0604030504040204" pitchFamily="34" charset="-120"/>
            </a:endParaRPr>
          </a:p>
          <a:p>
            <a:pPr marL="457200" lvl="0" indent="-457200">
              <a:buFont typeface="微軟正黑體" panose="020B0604030504040204" pitchFamily="34" charset="-120"/>
              <a:buChar char="→"/>
            </a:pPr>
            <a:r>
              <a:rPr lang="zh-TW" altLang="en-US" sz="2800" b="1" dirty="0">
                <a:solidFill>
                  <a:prstClr val="black"/>
                </a:solidFill>
                <a:latin typeface="微軟正黑體" panose="020B0604030504040204" pitchFamily="34" charset="-120"/>
                <a:ea typeface="微軟正黑體" panose="020B0604030504040204" pitchFamily="34" charset="-120"/>
              </a:rPr>
              <a:t>當駕駛教練的經驗平均為</a:t>
            </a:r>
            <a:r>
              <a:rPr lang="en-US" altLang="zh-TW" sz="2800" b="1" dirty="0">
                <a:solidFill>
                  <a:prstClr val="black"/>
                </a:solidFill>
                <a:latin typeface="微軟正黑體" panose="020B0604030504040204" pitchFamily="34" charset="-120"/>
                <a:ea typeface="微軟正黑體" panose="020B0604030504040204" pitchFamily="34" charset="-120"/>
              </a:rPr>
              <a:t>9.2</a:t>
            </a:r>
            <a:r>
              <a:rPr lang="zh-TW" altLang="en-US" sz="2800" b="1" dirty="0">
                <a:solidFill>
                  <a:prstClr val="black"/>
                </a:solidFill>
                <a:latin typeface="微軟正黑體" panose="020B0604030504040204" pitchFamily="34" charset="-120"/>
                <a:ea typeface="微軟正黑體" panose="020B0604030504040204" pitchFamily="34" charset="-120"/>
              </a:rPr>
              <a:t>年（</a:t>
            </a:r>
            <a:r>
              <a:rPr lang="en-US" altLang="zh-TW" sz="2800" b="1" dirty="0">
                <a:solidFill>
                  <a:prstClr val="black"/>
                </a:solidFill>
                <a:latin typeface="微軟正黑體" panose="020B0604030504040204" pitchFamily="34" charset="-120"/>
                <a:ea typeface="微軟正黑體" panose="020B0604030504040204" pitchFamily="34" charset="-120"/>
              </a:rPr>
              <a:t>SD  =  9</a:t>
            </a:r>
            <a:r>
              <a:rPr lang="zh-TW" altLang="en-US" sz="2800" b="1" dirty="0">
                <a:solidFill>
                  <a:prstClr val="black"/>
                </a:solidFill>
                <a:latin typeface="微軟正黑體" panose="020B0604030504040204" pitchFamily="34" charset="-120"/>
                <a:ea typeface="微軟正黑體" panose="020B0604030504040204" pitchFamily="34" charset="-120"/>
              </a:rPr>
              <a:t>）</a:t>
            </a:r>
            <a:endParaRPr lang="en-US" altLang="zh-TW" sz="2800" b="1" dirty="0">
              <a:solidFill>
                <a:prstClr val="black"/>
              </a:solidFill>
              <a:latin typeface="微軟正黑體" panose="020B0604030504040204" pitchFamily="34" charset="-120"/>
              <a:ea typeface="微軟正黑體" panose="020B0604030504040204" pitchFamily="34" charset="-120"/>
            </a:endParaRPr>
          </a:p>
          <a:p>
            <a:pPr marL="45720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第二組由</a:t>
            </a:r>
            <a:r>
              <a:rPr lang="en-US" altLang="zh-TW" sz="2800" b="1" dirty="0">
                <a:solidFill>
                  <a:prstClr val="black"/>
                </a:solidFill>
                <a:latin typeface="微軟正黑體" panose="020B0604030504040204" pitchFamily="34" charset="-120"/>
                <a:ea typeface="微軟正黑體" panose="020B0604030504040204" pitchFamily="34" charset="-120"/>
              </a:rPr>
              <a:t>11</a:t>
            </a:r>
            <a:r>
              <a:rPr lang="zh-TW" altLang="en-US" sz="2800" b="1" dirty="0">
                <a:solidFill>
                  <a:prstClr val="black"/>
                </a:solidFill>
                <a:latin typeface="微軟正黑體" panose="020B0604030504040204" pitchFamily="34" charset="-120"/>
                <a:ea typeface="微軟正黑體" panose="020B0604030504040204" pitchFamily="34" charset="-120"/>
              </a:rPr>
              <a:t>個學習者駕駛員</a:t>
            </a:r>
            <a:r>
              <a:rPr lang="en-US" altLang="zh-TW" sz="2800" b="1" dirty="0">
                <a:solidFill>
                  <a:prstClr val="black"/>
                </a:solidFill>
                <a:latin typeface="微軟正黑體" panose="020B0604030504040204" pitchFamily="34" charset="-120"/>
                <a:ea typeface="微軟正黑體" panose="020B0604030504040204" pitchFamily="34" charset="-120"/>
              </a:rPr>
              <a:t>(LD)</a:t>
            </a:r>
            <a:r>
              <a:rPr lang="zh-TW" altLang="en-US" sz="2800" b="1" dirty="0">
                <a:solidFill>
                  <a:prstClr val="black"/>
                </a:solidFill>
                <a:latin typeface="微軟正黑體" panose="020B0604030504040204" pitchFamily="34" charset="-120"/>
                <a:ea typeface="微軟正黑體" panose="020B0604030504040204" pitchFamily="34" charset="-120"/>
              </a:rPr>
              <a:t>組成</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男：</a:t>
            </a:r>
            <a:r>
              <a:rPr lang="en-US" altLang="zh-TW" sz="2800" b="1" dirty="0">
                <a:solidFill>
                  <a:prstClr val="black"/>
                </a:solidFill>
                <a:latin typeface="微軟正黑體" panose="020B0604030504040204" pitchFamily="34" charset="-120"/>
                <a:ea typeface="微軟正黑體" panose="020B0604030504040204" pitchFamily="34" charset="-120"/>
              </a:rPr>
              <a:t>4</a:t>
            </a:r>
            <a:r>
              <a:rPr lang="zh-TW" altLang="en-US" sz="2800" b="1" dirty="0">
                <a:solidFill>
                  <a:prstClr val="black"/>
                </a:solidFill>
                <a:latin typeface="微軟正黑體" panose="020B0604030504040204" pitchFamily="34" charset="-120"/>
                <a:ea typeface="微軟正黑體" panose="020B0604030504040204" pitchFamily="34" charset="-120"/>
              </a:rPr>
              <a:t>位、女：</a:t>
            </a:r>
            <a:r>
              <a:rPr lang="en-US" altLang="zh-TW" sz="2800" b="1" dirty="0">
                <a:solidFill>
                  <a:prstClr val="black"/>
                </a:solidFill>
                <a:latin typeface="微軟正黑體" panose="020B0604030504040204" pitchFamily="34" charset="-120"/>
                <a:ea typeface="微軟正黑體" panose="020B0604030504040204" pitchFamily="34" charset="-120"/>
              </a:rPr>
              <a:t>7</a:t>
            </a:r>
            <a:r>
              <a:rPr lang="zh-TW" altLang="en-US" sz="2800" b="1" dirty="0">
                <a:solidFill>
                  <a:prstClr val="black"/>
                </a:solidFill>
                <a:latin typeface="微軟正黑體" panose="020B0604030504040204" pitchFamily="34" charset="-120"/>
                <a:ea typeface="微軟正黑體" panose="020B0604030504040204" pitchFamily="34" charset="-120"/>
              </a:rPr>
              <a:t>位</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 </a:t>
            </a:r>
            <a:endParaRPr lang="en-US" altLang="zh-TW" sz="2800" b="1" dirty="0">
              <a:solidFill>
                <a:prstClr val="black"/>
              </a:solidFill>
              <a:latin typeface="微軟正黑體" panose="020B0604030504040204" pitchFamily="34" charset="-120"/>
              <a:ea typeface="微軟正黑體" panose="020B0604030504040204" pitchFamily="34" charset="-120"/>
            </a:endParaRPr>
          </a:p>
          <a:p>
            <a:pPr marL="457200" indent="-457200">
              <a:buFont typeface="微軟正黑體" panose="020B0604030504040204" pitchFamily="34" charset="-120"/>
              <a:buChar char="→"/>
            </a:pPr>
            <a:r>
              <a:rPr lang="zh-TW" altLang="en-US" sz="2800" b="1" dirty="0">
                <a:solidFill>
                  <a:prstClr val="black"/>
                </a:solidFill>
                <a:latin typeface="微軟正黑體" panose="020B0604030504040204" pitchFamily="34" charset="-120"/>
                <a:ea typeface="微軟正黑體" panose="020B0604030504040204" pitchFamily="34" charset="-120"/>
              </a:rPr>
              <a:t>平均年齡為</a:t>
            </a:r>
            <a:r>
              <a:rPr lang="en-US" altLang="zh-TW" sz="2800" b="1" dirty="0">
                <a:solidFill>
                  <a:prstClr val="black"/>
                </a:solidFill>
                <a:latin typeface="微軟正黑體" panose="020B0604030504040204" pitchFamily="34" charset="-120"/>
                <a:ea typeface="微軟正黑體" panose="020B0604030504040204" pitchFamily="34" charset="-120"/>
              </a:rPr>
              <a:t>21</a:t>
            </a:r>
            <a:r>
              <a:rPr lang="zh-TW" altLang="en-US" sz="2800" b="1" dirty="0">
                <a:solidFill>
                  <a:prstClr val="black"/>
                </a:solidFill>
                <a:latin typeface="微軟正黑體" panose="020B0604030504040204" pitchFamily="34" charset="-120"/>
                <a:ea typeface="微軟正黑體" panose="020B0604030504040204" pitchFamily="34" charset="-120"/>
              </a:rPr>
              <a:t>歲（</a:t>
            </a:r>
            <a:r>
              <a:rPr lang="en-US" altLang="zh-TW" sz="2800" b="1" dirty="0">
                <a:solidFill>
                  <a:prstClr val="black"/>
                </a:solidFill>
                <a:latin typeface="微軟正黑體" panose="020B0604030504040204" pitchFamily="34" charset="-120"/>
                <a:ea typeface="微軟正黑體" panose="020B0604030504040204" pitchFamily="34" charset="-120"/>
              </a:rPr>
              <a:t>SD  =  2</a:t>
            </a:r>
            <a:r>
              <a:rPr lang="zh-TW" altLang="en-US" sz="2800" b="1" dirty="0">
                <a:solidFill>
                  <a:prstClr val="black"/>
                </a:solidFill>
                <a:latin typeface="微軟正黑體" panose="020B0604030504040204" pitchFamily="34" charset="-120"/>
                <a:ea typeface="微軟正黑體" panose="020B0604030504040204" pitchFamily="34" charset="-120"/>
              </a:rPr>
              <a:t>）</a:t>
            </a:r>
            <a:endParaRPr lang="en-US" altLang="zh-TW" sz="2800" b="1" dirty="0">
              <a:solidFill>
                <a:prstClr val="black"/>
              </a:solidFill>
              <a:latin typeface="微軟正黑體" panose="020B0604030504040204" pitchFamily="34" charset="-120"/>
              <a:ea typeface="微軟正黑體" panose="020B0604030504040204" pitchFamily="34" charset="-120"/>
            </a:endParaRPr>
          </a:p>
          <a:p>
            <a:pPr marL="457200" indent="-457200">
              <a:buFont typeface="微軟正黑體" panose="020B0604030504040204" pitchFamily="34" charset="-120"/>
              <a:buChar char="→"/>
            </a:pPr>
            <a:r>
              <a:rPr lang="zh-TW" altLang="en-US" sz="2800" b="1" dirty="0">
                <a:solidFill>
                  <a:prstClr val="black"/>
                </a:solidFill>
                <a:latin typeface="微軟正黑體" panose="020B0604030504040204" pitchFamily="34" charset="-120"/>
                <a:ea typeface="微軟正黑體" panose="020B0604030504040204" pitchFamily="34" charset="-120"/>
              </a:rPr>
              <a:t>平均駕駛經驗以平均</a:t>
            </a:r>
            <a:r>
              <a:rPr lang="en-US" altLang="zh-TW" sz="2800" b="1" dirty="0">
                <a:solidFill>
                  <a:prstClr val="black"/>
                </a:solidFill>
                <a:latin typeface="微軟正黑體" panose="020B0604030504040204" pitchFamily="34" charset="-120"/>
                <a:ea typeface="微軟正黑體" panose="020B0604030504040204" pitchFamily="34" charset="-120"/>
              </a:rPr>
              <a:t>24</a:t>
            </a:r>
            <a:r>
              <a:rPr lang="zh-TW" altLang="en-US" sz="2800" b="1" dirty="0">
                <a:solidFill>
                  <a:prstClr val="black"/>
                </a:solidFill>
                <a:latin typeface="微軟正黑體" panose="020B0604030504040204" pitchFamily="34" charset="-120"/>
                <a:ea typeface="微軟正黑體" panose="020B0604030504040204" pitchFamily="34" charset="-120"/>
              </a:rPr>
              <a:t>小時的駕駛課程小時數來衡量 （</a:t>
            </a:r>
            <a:r>
              <a:rPr lang="en-US" altLang="zh-TW" sz="2800" b="1" dirty="0">
                <a:solidFill>
                  <a:prstClr val="black"/>
                </a:solidFill>
                <a:latin typeface="微軟正黑體" panose="020B0604030504040204" pitchFamily="34" charset="-120"/>
                <a:ea typeface="微軟正黑體" panose="020B0604030504040204" pitchFamily="34" charset="-120"/>
              </a:rPr>
              <a:t>SD  = 11</a:t>
            </a:r>
            <a:r>
              <a:rPr lang="zh-TW" altLang="en-US" sz="2800" b="1" dirty="0">
                <a:solidFill>
                  <a:prstClr val="black"/>
                </a:solidFill>
                <a:latin typeface="微軟正黑體" panose="020B0604030504040204" pitchFamily="34" charset="-120"/>
                <a:ea typeface="微軟正黑體" panose="020B0604030504040204" pitchFamily="34" charset="-120"/>
              </a:rPr>
              <a:t>）</a:t>
            </a:r>
          </a:p>
        </p:txBody>
      </p:sp>
    </p:spTree>
    <p:extLst>
      <p:ext uri="{BB962C8B-B14F-4D97-AF65-F5344CB8AC3E}">
        <p14:creationId xmlns:p14="http://schemas.microsoft.com/office/powerpoint/2010/main" val="33621050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组合 5"/>
          <p:cNvGrpSpPr/>
          <p:nvPr/>
        </p:nvGrpSpPr>
        <p:grpSpPr>
          <a:xfrm>
            <a:off x="-4387" y="-10931"/>
            <a:ext cx="429436" cy="1425913"/>
            <a:chOff x="-4387" y="-10931"/>
            <a:chExt cx="429436" cy="1425913"/>
          </a:xfrm>
        </p:grpSpPr>
        <p:sp>
          <p:nvSpPr>
            <p:cNvPr id="15" name="等腰三角形 2"/>
            <p:cNvSpPr/>
            <p:nvPr/>
          </p:nvSpPr>
          <p:spPr>
            <a:xfrm rot="5400000">
              <a:off x="-84838" y="73907"/>
              <a:ext cx="426676" cy="257000"/>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等腰三角形 2"/>
            <p:cNvSpPr/>
            <p:nvPr/>
          </p:nvSpPr>
          <p:spPr>
            <a:xfrm rot="5400000">
              <a:off x="133617" y="449333"/>
              <a:ext cx="363760" cy="219104"/>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等腰三角形 2"/>
            <p:cNvSpPr/>
            <p:nvPr/>
          </p:nvSpPr>
          <p:spPr>
            <a:xfrm rot="5400000">
              <a:off x="-146147" y="843786"/>
              <a:ext cx="712956" cy="429435"/>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3" name="文字方塊 12"/>
          <p:cNvSpPr txBox="1"/>
          <p:nvPr/>
        </p:nvSpPr>
        <p:spPr>
          <a:xfrm>
            <a:off x="627017" y="561703"/>
            <a:ext cx="13072654" cy="830997"/>
          </a:xfrm>
          <a:prstGeom prst="rect">
            <a:avLst/>
          </a:prstGeom>
          <a:noFill/>
        </p:spPr>
        <p:txBody>
          <a:bodyPr wrap="squar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Methods</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
        <p:nvSpPr>
          <p:cNvPr id="18" name="矩形 17"/>
          <p:cNvSpPr/>
          <p:nvPr/>
        </p:nvSpPr>
        <p:spPr>
          <a:xfrm>
            <a:off x="315498" y="1467889"/>
            <a:ext cx="2283324" cy="523220"/>
          </a:xfrm>
          <a:prstGeom prst="rect">
            <a:avLst/>
          </a:prstGeom>
        </p:spPr>
        <p:txBody>
          <a:bodyPr wrap="square">
            <a:spAutoFit/>
          </a:bodyPr>
          <a:lstStyle/>
          <a:p>
            <a:r>
              <a:rPr lang="en-US" altLang="zh-TW" sz="2800" b="1" dirty="0">
                <a:latin typeface="微軟正黑體" panose="020B0604030504040204" pitchFamily="34" charset="-120"/>
                <a:ea typeface="微軟正黑體" panose="020B0604030504040204" pitchFamily="34" charset="-120"/>
              </a:rPr>
              <a:t>Apparatus</a:t>
            </a:r>
          </a:p>
        </p:txBody>
      </p:sp>
      <p:sp>
        <p:nvSpPr>
          <p:cNvPr id="20" name="矩形 19">
            <a:extLst>
              <a:ext uri="{FF2B5EF4-FFF2-40B4-BE49-F238E27FC236}">
                <a16:creationId xmlns:a16="http://schemas.microsoft.com/office/drawing/2014/main" id="{96932837-036F-43EC-9021-A1AE5D3DCA72}"/>
              </a:ext>
            </a:extLst>
          </p:cNvPr>
          <p:cNvSpPr/>
          <p:nvPr/>
        </p:nvSpPr>
        <p:spPr>
          <a:xfrm>
            <a:off x="794596" y="2456623"/>
            <a:ext cx="11397404" cy="523220"/>
          </a:xfrm>
          <a:prstGeom prst="rect">
            <a:avLst/>
          </a:prstGeom>
        </p:spPr>
        <p:txBody>
          <a:bodyPr wrap="square">
            <a:spAutoFit/>
          </a:bodyPr>
          <a:lstStyle/>
          <a:p>
            <a:pPr marL="457200" lvl="0" indent="-457200">
              <a:buFont typeface="Arial" panose="020B0604020202020204" pitchFamily="34" charset="0"/>
              <a:buChar char="•"/>
            </a:pPr>
            <a:r>
              <a:rPr lang="en-US" altLang="zh-TW" sz="2800" b="1" dirty="0">
                <a:solidFill>
                  <a:prstClr val="black"/>
                </a:solidFill>
                <a:latin typeface="微軟正黑體" panose="020B0604030504040204" pitchFamily="34" charset="-120"/>
                <a:ea typeface="微軟正黑體" panose="020B0604030504040204" pitchFamily="34" charset="-120"/>
              </a:rPr>
              <a:t>Faros GB3</a:t>
            </a:r>
            <a:r>
              <a:rPr lang="zh-TW" altLang="en-US" sz="2800" b="1" dirty="0">
                <a:solidFill>
                  <a:prstClr val="black"/>
                </a:solidFill>
                <a:latin typeface="微軟正黑體" panose="020B0604030504040204" pitchFamily="34" charset="-120"/>
                <a:ea typeface="微軟正黑體" panose="020B0604030504040204" pitchFamily="34" charset="-120"/>
              </a:rPr>
              <a:t>駕駛模擬器</a:t>
            </a:r>
          </a:p>
        </p:txBody>
      </p:sp>
      <p:sp>
        <p:nvSpPr>
          <p:cNvPr id="10" name="矩形 9">
            <a:extLst>
              <a:ext uri="{FF2B5EF4-FFF2-40B4-BE49-F238E27FC236}">
                <a16:creationId xmlns:a16="http://schemas.microsoft.com/office/drawing/2014/main" id="{7D1F62AE-0570-4237-90A1-68F82348EEE9}"/>
              </a:ext>
            </a:extLst>
          </p:cNvPr>
          <p:cNvSpPr/>
          <p:nvPr/>
        </p:nvSpPr>
        <p:spPr>
          <a:xfrm>
            <a:off x="794596" y="3874382"/>
            <a:ext cx="11397404" cy="523220"/>
          </a:xfrm>
          <a:prstGeom prst="rect">
            <a:avLst/>
          </a:prstGeom>
        </p:spPr>
        <p:txBody>
          <a:bodyPr wrap="square">
            <a:spAutoFit/>
          </a:bodyPr>
          <a:lstStyle/>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三台</a:t>
            </a:r>
            <a:r>
              <a:rPr lang="en-US" altLang="zh-TW" sz="2800" b="1" dirty="0">
                <a:solidFill>
                  <a:prstClr val="black"/>
                </a:solidFill>
                <a:latin typeface="微軟正黑體" panose="020B0604030504040204" pitchFamily="34" charset="-120"/>
                <a:ea typeface="微軟正黑體" panose="020B0604030504040204" pitchFamily="34" charset="-120"/>
              </a:rPr>
              <a:t>19</a:t>
            </a:r>
            <a:r>
              <a:rPr lang="zh-TW" altLang="en-US" sz="2800" b="1" dirty="0">
                <a:solidFill>
                  <a:prstClr val="black"/>
                </a:solidFill>
                <a:latin typeface="微軟正黑體" panose="020B0604030504040204" pitchFamily="34" charset="-120"/>
                <a:ea typeface="微軟正黑體" panose="020B0604030504040204" pitchFamily="34" charset="-120"/>
              </a:rPr>
              <a:t>英寸</a:t>
            </a:r>
            <a:r>
              <a:rPr lang="en-US" altLang="zh-TW" sz="2800" b="1" dirty="0">
                <a:solidFill>
                  <a:prstClr val="black"/>
                </a:solidFill>
                <a:latin typeface="微軟正黑體" panose="020B0604030504040204" pitchFamily="34" charset="-120"/>
                <a:ea typeface="微軟正黑體" panose="020B0604030504040204" pitchFamily="34" charset="-120"/>
              </a:rPr>
              <a:t>LCD</a:t>
            </a:r>
            <a:r>
              <a:rPr lang="zh-TW" altLang="en-US" sz="2800" b="1" dirty="0">
                <a:solidFill>
                  <a:prstClr val="black"/>
                </a:solidFill>
                <a:latin typeface="微軟正黑體" panose="020B0604030504040204" pitchFamily="34" charset="-120"/>
                <a:ea typeface="微軟正黑體" panose="020B0604030504040204" pitchFamily="34" charset="-120"/>
              </a:rPr>
              <a:t>監視器（</a:t>
            </a:r>
            <a:r>
              <a:rPr lang="en-US" altLang="zh-TW" sz="2800" b="1" dirty="0">
                <a:solidFill>
                  <a:prstClr val="black"/>
                </a:solidFill>
                <a:latin typeface="微軟正黑體" panose="020B0604030504040204" pitchFamily="34" charset="-120"/>
                <a:ea typeface="微軟正黑體" panose="020B0604030504040204" pitchFamily="34" charset="-120"/>
              </a:rPr>
              <a:t>380  mm  ×  300</a:t>
            </a:r>
            <a:r>
              <a:rPr lang="zh-TW" altLang="en-US" sz="2800" b="1" dirty="0">
                <a:solidFill>
                  <a:prstClr val="black"/>
                </a:solidFill>
                <a:latin typeface="微軟正黑體" panose="020B0604030504040204" pitchFamily="34" charset="-120"/>
                <a:ea typeface="微軟正黑體" panose="020B0604030504040204" pitchFamily="34" charset="-120"/>
              </a:rPr>
              <a:t>）</a:t>
            </a:r>
          </a:p>
        </p:txBody>
      </p:sp>
      <p:sp>
        <p:nvSpPr>
          <p:cNvPr id="2" name="矩形 1">
            <a:extLst>
              <a:ext uri="{FF2B5EF4-FFF2-40B4-BE49-F238E27FC236}">
                <a16:creationId xmlns:a16="http://schemas.microsoft.com/office/drawing/2014/main" id="{00AFBBC5-BA8F-490A-AECC-CAC6C0CCFAC7}"/>
              </a:ext>
            </a:extLst>
          </p:cNvPr>
          <p:cNvSpPr/>
          <p:nvPr/>
        </p:nvSpPr>
        <p:spPr>
          <a:xfrm>
            <a:off x="794596" y="5390111"/>
            <a:ext cx="8047268" cy="523220"/>
          </a:xfrm>
          <a:prstGeom prst="rect">
            <a:avLst/>
          </a:prstGeom>
        </p:spPr>
        <p:txBody>
          <a:bodyPr wrap="none">
            <a:spAutoFit/>
          </a:bodyPr>
          <a:lstStyle/>
          <a:p>
            <a:pPr marL="457200" lvl="0" indent="-457200">
              <a:buFont typeface="Arial" panose="020B0604020202020204" pitchFamily="34" charset="0"/>
              <a:buChar char="•"/>
            </a:pPr>
            <a:r>
              <a:rPr lang="en-US" altLang="zh-TW" sz="2800" b="1" dirty="0">
                <a:solidFill>
                  <a:prstClr val="black"/>
                </a:solidFill>
                <a:latin typeface="微軟正黑體" panose="020B0604030504040204" pitchFamily="34" charset="-120"/>
                <a:ea typeface="微軟正黑體" panose="020B0604030504040204" pitchFamily="34" charset="-120"/>
              </a:rPr>
              <a:t>SMI iView XTM HED</a:t>
            </a:r>
            <a:r>
              <a:rPr lang="zh-TW" altLang="en-US" sz="2800" b="1" dirty="0">
                <a:solidFill>
                  <a:prstClr val="black"/>
                </a:solidFill>
                <a:latin typeface="微軟正黑體" panose="020B0604030504040204" pitchFamily="34" charset="-120"/>
                <a:ea typeface="微軟正黑體" panose="020B0604030504040204" pitchFamily="34" charset="-120"/>
              </a:rPr>
              <a:t>：</a:t>
            </a:r>
            <a:r>
              <a:rPr lang="en-US" altLang="zh-TW" sz="2800" b="1" dirty="0">
                <a:solidFill>
                  <a:prstClr val="black"/>
                </a:solidFill>
                <a:latin typeface="微軟正黑體" panose="020B0604030504040204" pitchFamily="34" charset="-120"/>
                <a:ea typeface="微軟正黑體" panose="020B0604030504040204" pitchFamily="34" charset="-120"/>
              </a:rPr>
              <a:t>50  Hz</a:t>
            </a:r>
            <a:r>
              <a:rPr lang="zh-TW" altLang="en-US" sz="2800" b="1" dirty="0">
                <a:solidFill>
                  <a:prstClr val="black"/>
                </a:solidFill>
                <a:latin typeface="微軟正黑體" panose="020B0604030504040204" pitchFamily="34" charset="-120"/>
                <a:ea typeface="微軟正黑體" panose="020B0604030504040204" pitchFamily="34" charset="-120"/>
              </a:rPr>
              <a:t>的眼動追蹤儀器</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10311299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组合 5"/>
          <p:cNvGrpSpPr/>
          <p:nvPr/>
        </p:nvGrpSpPr>
        <p:grpSpPr>
          <a:xfrm>
            <a:off x="-4387" y="-10931"/>
            <a:ext cx="429436" cy="1425913"/>
            <a:chOff x="-4387" y="-10931"/>
            <a:chExt cx="429436" cy="1425913"/>
          </a:xfrm>
        </p:grpSpPr>
        <p:sp>
          <p:nvSpPr>
            <p:cNvPr id="15" name="等腰三角形 2"/>
            <p:cNvSpPr/>
            <p:nvPr/>
          </p:nvSpPr>
          <p:spPr>
            <a:xfrm rot="5400000">
              <a:off x="-84838" y="73907"/>
              <a:ext cx="426676" cy="257000"/>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等腰三角形 2"/>
            <p:cNvSpPr/>
            <p:nvPr/>
          </p:nvSpPr>
          <p:spPr>
            <a:xfrm rot="5400000">
              <a:off x="133617" y="449333"/>
              <a:ext cx="363760" cy="219104"/>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等腰三角形 2"/>
            <p:cNvSpPr/>
            <p:nvPr/>
          </p:nvSpPr>
          <p:spPr>
            <a:xfrm rot="5400000">
              <a:off x="-146147" y="843786"/>
              <a:ext cx="712956" cy="429435"/>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3" name="文字方塊 12"/>
          <p:cNvSpPr txBox="1"/>
          <p:nvPr/>
        </p:nvSpPr>
        <p:spPr>
          <a:xfrm>
            <a:off x="627017" y="561703"/>
            <a:ext cx="13072654" cy="830997"/>
          </a:xfrm>
          <a:prstGeom prst="rect">
            <a:avLst/>
          </a:prstGeom>
          <a:noFill/>
        </p:spPr>
        <p:txBody>
          <a:bodyPr wrap="squar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Methods</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
        <p:nvSpPr>
          <p:cNvPr id="11" name="矩形 10"/>
          <p:cNvSpPr/>
          <p:nvPr/>
        </p:nvSpPr>
        <p:spPr>
          <a:xfrm>
            <a:off x="205945" y="1437264"/>
            <a:ext cx="11876503" cy="2246769"/>
          </a:xfrm>
          <a:prstGeom prst="rect">
            <a:avLst/>
          </a:prstGeom>
        </p:spPr>
        <p:txBody>
          <a:bodyPr wrap="square">
            <a:spAutoFit/>
          </a:bodyPr>
          <a:lstStyle/>
          <a:p>
            <a:pPr marL="45720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組間差異為</a:t>
            </a:r>
            <a:r>
              <a:rPr lang="zh-TW" altLang="en-US" sz="2800" b="1" dirty="0">
                <a:solidFill>
                  <a:prstClr val="black"/>
                </a:solidFill>
                <a:highlight>
                  <a:srgbClr val="FFDC6D"/>
                </a:highlight>
                <a:latin typeface="微軟正黑體" panose="020B0604030504040204" pitchFamily="34" charset="-120"/>
                <a:ea typeface="微軟正黑體" panose="020B0604030504040204" pitchFamily="34" charset="-120"/>
              </a:rPr>
              <a:t>駕駛經驗</a:t>
            </a:r>
            <a:r>
              <a:rPr lang="zh-TW" altLang="en-US" sz="2800" b="1" dirty="0">
                <a:solidFill>
                  <a:prstClr val="black"/>
                </a:solidFill>
                <a:latin typeface="微軟正黑體" panose="020B0604030504040204" pitchFamily="34" charset="-120"/>
                <a:ea typeface="微軟正黑體" panose="020B0604030504040204" pitchFamily="34" charset="-120"/>
              </a:rPr>
              <a:t>：駕駛教練和駕駛學習員。</a:t>
            </a:r>
            <a:endParaRPr lang="en-US" altLang="zh-TW" sz="2800" b="1" dirty="0">
              <a:solidFill>
                <a:prstClr val="black"/>
              </a:solidFill>
              <a:latin typeface="微軟正黑體" panose="020B0604030504040204" pitchFamily="34" charset="-120"/>
              <a:ea typeface="微軟正黑體" panose="020B0604030504040204" pitchFamily="34" charset="-120"/>
            </a:endParaRPr>
          </a:p>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自變項：白天、夜晚和雨天的道路街景</a:t>
            </a:r>
            <a:r>
              <a:rPr lang="zh-TW" altLang="en-US" sz="2800" b="1" dirty="0">
                <a:solidFill>
                  <a:prstClr val="black"/>
                </a:solidFill>
                <a:highlight>
                  <a:srgbClr val="FFDC6D"/>
                </a:highlight>
                <a:latin typeface="微軟正黑體" panose="020B0604030504040204" pitchFamily="34" charset="-120"/>
                <a:ea typeface="微軟正黑體" panose="020B0604030504040204" pitchFamily="34" charset="-120"/>
              </a:rPr>
              <a:t>能見度</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每條路線持續時間約為</a:t>
            </a:r>
            <a:r>
              <a:rPr lang="en-US" altLang="zh-TW" sz="2800" b="1" dirty="0">
                <a:solidFill>
                  <a:prstClr val="black"/>
                </a:solidFill>
                <a:latin typeface="微軟正黑體" panose="020B0604030504040204" pitchFamily="34" charset="-120"/>
                <a:ea typeface="微軟正黑體" panose="020B0604030504040204" pitchFamily="34" charset="-120"/>
              </a:rPr>
              <a:t>5 </a:t>
            </a:r>
            <a:r>
              <a:rPr lang="zh-TW" altLang="en-US" sz="2800" b="1" dirty="0">
                <a:solidFill>
                  <a:prstClr val="black"/>
                </a:solidFill>
                <a:latin typeface="微軟正黑體" panose="020B0604030504040204" pitchFamily="34" charset="-120"/>
                <a:ea typeface="微軟正黑體" panose="020B0604030504040204" pitchFamily="34" charset="-120"/>
              </a:rPr>
              <a:t>分鐘</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a:t>
            </a:r>
            <a:endParaRPr lang="en-US" altLang="zh-TW" sz="2800" b="1" dirty="0">
              <a:solidFill>
                <a:prstClr val="black"/>
              </a:solidFill>
              <a:latin typeface="微軟正黑體" panose="020B0604030504040204" pitchFamily="34" charset="-120"/>
              <a:ea typeface="微軟正黑體" panose="020B0604030504040204" pitchFamily="34" charset="-120"/>
            </a:endParaRPr>
          </a:p>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依變項：注視次數、平均注視時間</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視覺處理時間</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以及</a:t>
            </a:r>
            <a:r>
              <a:rPr lang="en-US" altLang="zh-TW" sz="2800" b="1" dirty="0">
                <a:solidFill>
                  <a:prstClr val="black"/>
                </a:solidFill>
                <a:latin typeface="微軟正黑體" panose="020B0604030504040204" pitchFamily="34" charset="-120"/>
                <a:ea typeface="微軟正黑體" panose="020B0604030504040204" pitchFamily="34" charset="-120"/>
              </a:rPr>
              <a:t>X</a:t>
            </a:r>
            <a:r>
              <a:rPr lang="zh-TW" altLang="en-US" sz="2800" b="1" dirty="0">
                <a:solidFill>
                  <a:prstClr val="black"/>
                </a:solidFill>
                <a:latin typeface="微軟正黑體" panose="020B0604030504040204" pitchFamily="34" charset="-120"/>
                <a:ea typeface="微軟正黑體" panose="020B0604030504040204" pitchFamily="34" charset="-120"/>
              </a:rPr>
              <a:t>和</a:t>
            </a:r>
            <a:r>
              <a:rPr lang="en-US" altLang="zh-TW" sz="2800" b="1" dirty="0">
                <a:solidFill>
                  <a:prstClr val="black"/>
                </a:solidFill>
                <a:latin typeface="微軟正黑體" panose="020B0604030504040204" pitchFamily="34" charset="-120"/>
                <a:ea typeface="微軟正黑體" panose="020B0604030504040204" pitchFamily="34" charset="-120"/>
              </a:rPr>
              <a:t>Y</a:t>
            </a:r>
            <a:r>
              <a:rPr lang="zh-TW" altLang="en-US" sz="2800" b="1" dirty="0">
                <a:solidFill>
                  <a:prstClr val="black"/>
                </a:solidFill>
                <a:latin typeface="微軟正黑體" panose="020B0604030504040204" pitchFamily="34" charset="-120"/>
                <a:ea typeface="微軟正黑體" panose="020B0604030504040204" pitchFamily="34" charset="-120"/>
              </a:rPr>
              <a:t>軸的注視坐標</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以反應水平和垂直搜索的範圍</a:t>
            </a:r>
            <a:r>
              <a:rPr lang="en-US" altLang="zh-TW" sz="2800" b="1" dirty="0">
                <a:solidFill>
                  <a:prstClr val="black"/>
                </a:solidFill>
                <a:latin typeface="微軟正黑體" panose="020B0604030504040204" pitchFamily="34" charset="-120"/>
                <a:ea typeface="微軟正黑體" panose="020B0604030504040204" pitchFamily="34" charset="-120"/>
              </a:rPr>
              <a:t>)</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
        <p:nvSpPr>
          <p:cNvPr id="9" name="矩形 8">
            <a:extLst>
              <a:ext uri="{FF2B5EF4-FFF2-40B4-BE49-F238E27FC236}">
                <a16:creationId xmlns:a16="http://schemas.microsoft.com/office/drawing/2014/main" id="{B2661B73-9314-4F5A-969C-A866493C02F0}"/>
              </a:ext>
            </a:extLst>
          </p:cNvPr>
          <p:cNvSpPr/>
          <p:nvPr/>
        </p:nvSpPr>
        <p:spPr>
          <a:xfrm>
            <a:off x="256999" y="3966007"/>
            <a:ext cx="6951600" cy="1384995"/>
          </a:xfrm>
          <a:prstGeom prst="rect">
            <a:avLst/>
          </a:prstGeom>
        </p:spPr>
        <p:txBody>
          <a:bodyPr wrap="square">
            <a:spAutoFit/>
          </a:bodyPr>
          <a:lstStyle/>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讓參與者駕駛了三個預定路線，路線之間的差別為道路的能見度</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白天、夜晚和雨天</a:t>
            </a:r>
            <a:r>
              <a:rPr lang="en-US" altLang="zh-TW" sz="2800" b="1" dirty="0">
                <a:solidFill>
                  <a:prstClr val="black"/>
                </a:solidFill>
                <a:latin typeface="微軟正黑體" panose="020B0604030504040204" pitchFamily="34" charset="-120"/>
                <a:ea typeface="微軟正黑體" panose="020B0604030504040204" pitchFamily="34" charset="-120"/>
              </a:rPr>
              <a:t>)</a:t>
            </a:r>
          </a:p>
        </p:txBody>
      </p:sp>
      <p:pic>
        <p:nvPicPr>
          <p:cNvPr id="3" name="圖片 2"/>
          <p:cNvPicPr>
            <a:picLocks noChangeAspect="1"/>
          </p:cNvPicPr>
          <p:nvPr/>
        </p:nvPicPr>
        <p:blipFill>
          <a:blip r:embed="rId3"/>
          <a:stretch>
            <a:fillRect/>
          </a:stretch>
        </p:blipFill>
        <p:spPr>
          <a:xfrm>
            <a:off x="7859615" y="3234777"/>
            <a:ext cx="4075386" cy="3523502"/>
          </a:xfrm>
          <a:prstGeom prst="rect">
            <a:avLst/>
          </a:prstGeom>
        </p:spPr>
      </p:pic>
      <p:sp>
        <p:nvSpPr>
          <p:cNvPr id="4" name="矩形 3"/>
          <p:cNvSpPr/>
          <p:nvPr/>
        </p:nvSpPr>
        <p:spPr>
          <a:xfrm>
            <a:off x="256999" y="5373284"/>
            <a:ext cx="6711359" cy="1384995"/>
          </a:xfrm>
          <a:prstGeom prst="rect">
            <a:avLst/>
          </a:prstGeom>
        </p:spPr>
        <p:txBody>
          <a:bodyPr wrap="square">
            <a:spAutoFit/>
          </a:bodyPr>
          <a:lstStyle/>
          <a:p>
            <a:pPr marL="45720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速度限制為每小時</a:t>
            </a:r>
            <a:r>
              <a:rPr lang="en-US" altLang="zh-TW" sz="2800" b="1" dirty="0">
                <a:solidFill>
                  <a:prstClr val="black"/>
                </a:solidFill>
                <a:latin typeface="微軟正黑體" panose="020B0604030504040204" pitchFamily="34" charset="-120"/>
                <a:ea typeface="微軟正黑體" panose="020B0604030504040204" pitchFamily="34" charset="-120"/>
              </a:rPr>
              <a:t>30</a:t>
            </a:r>
            <a:r>
              <a:rPr lang="zh-TW" altLang="en-US" sz="2800" b="1" dirty="0">
                <a:solidFill>
                  <a:prstClr val="black"/>
                </a:solidFill>
                <a:latin typeface="微軟正黑體" panose="020B0604030504040204" pitchFamily="34" charset="-120"/>
                <a:ea typeface="微軟正黑體" panose="020B0604030504040204" pitchFamily="34" charset="-120"/>
              </a:rPr>
              <a:t>英里（</a:t>
            </a:r>
            <a:r>
              <a:rPr lang="en-US" altLang="zh-TW" sz="2800" b="1" dirty="0">
                <a:solidFill>
                  <a:prstClr val="black"/>
                </a:solidFill>
                <a:latin typeface="微軟正黑體" panose="020B0604030504040204" pitchFamily="34" charset="-120"/>
                <a:ea typeface="微軟正黑體" panose="020B0604030504040204" pitchFamily="34" charset="-120"/>
              </a:rPr>
              <a:t>mph</a:t>
            </a:r>
            <a:r>
              <a:rPr lang="zh-TW" altLang="en-US" sz="2800" b="1" dirty="0">
                <a:solidFill>
                  <a:prstClr val="black"/>
                </a:solidFill>
                <a:latin typeface="微軟正黑體" panose="020B0604030504040204" pitchFamily="34" charset="-120"/>
                <a:ea typeface="微軟正黑體" panose="020B0604030504040204" pitchFamily="34" charset="-120"/>
              </a:rPr>
              <a:t>），若參與者超過時，會向參與者發出訊號和錄製的消息警告請他們減速。</a:t>
            </a:r>
          </a:p>
        </p:txBody>
      </p:sp>
    </p:spTree>
    <p:extLst>
      <p:ext uri="{BB962C8B-B14F-4D97-AF65-F5344CB8AC3E}">
        <p14:creationId xmlns:p14="http://schemas.microsoft.com/office/powerpoint/2010/main" val="3964283293"/>
      </p:ext>
    </p:extLst>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118488</TotalTime>
  <Words>2704</Words>
  <Application>Microsoft Office PowerPoint</Application>
  <PresentationFormat>寬螢幕</PresentationFormat>
  <Paragraphs>146</Paragraphs>
  <Slides>20</Slides>
  <Notes>20</Notes>
  <HiddenSlides>0</HiddenSlides>
  <MMClips>0</MMClips>
  <ScaleCrop>false</ScaleCrop>
  <HeadingPairs>
    <vt:vector size="6" baseType="variant">
      <vt:variant>
        <vt:lpstr>使用字型</vt:lpstr>
      </vt:variant>
      <vt:variant>
        <vt:i4>6</vt:i4>
      </vt:variant>
      <vt:variant>
        <vt:lpstr>佈景主題</vt:lpstr>
      </vt:variant>
      <vt:variant>
        <vt:i4>1</vt:i4>
      </vt:variant>
      <vt:variant>
        <vt:lpstr>投影片標題</vt:lpstr>
      </vt:variant>
      <vt:variant>
        <vt:i4>20</vt:i4>
      </vt:variant>
    </vt:vector>
  </HeadingPairs>
  <TitlesOfParts>
    <vt:vector size="27" baseType="lpstr">
      <vt:lpstr>等线</vt:lpstr>
      <vt:lpstr>微軟正黑體</vt:lpstr>
      <vt:lpstr>新細明體</vt:lpstr>
      <vt:lpstr>Arial</vt:lpstr>
      <vt:lpstr>Calibri</vt:lpstr>
      <vt:lpstr>Calibri Light</vt:lpstr>
      <vt:lpstr>Office 佈景主題</vt:lpstr>
      <vt:lpstr>Driver's visual attention as a function of driving experience and visibility. Using a driving simulator to explore drivers’ eye movements in day, night and rain driving</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ERGONOMICS FOR NEWBORNS - CERTAIN IMPLICATIONS AND RECOMMENDATIONS FOR PARENTS AND DESIGNERS</dc:title>
  <dc:creator>姿璇 陳</dc:creator>
  <cp:lastModifiedBy>姿璇</cp:lastModifiedBy>
  <cp:revision>1407</cp:revision>
  <cp:lastPrinted>2020-02-05T01:20:37Z</cp:lastPrinted>
  <dcterms:created xsi:type="dcterms:W3CDTF">2019-09-16T01:58:32Z</dcterms:created>
  <dcterms:modified xsi:type="dcterms:W3CDTF">2020-09-29T16:23:26Z</dcterms:modified>
</cp:coreProperties>
</file>